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7475200" cy="9753600"/>
  <p:notesSz cx="17475200" cy="97536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49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0640" y="3023616"/>
            <a:ext cx="1485392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21280" y="5462016"/>
            <a:ext cx="1223264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2565400"/>
            <a:ext cx="16357600" cy="6731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84200" y="552450"/>
            <a:ext cx="5829300" cy="0"/>
          </a:xfrm>
          <a:custGeom>
            <a:avLst/>
            <a:gdLst/>
            <a:ahLst/>
            <a:cxnLst/>
            <a:rect l="l" t="t" r="r" b="b"/>
            <a:pathLst>
              <a:path w="5829300">
                <a:moveTo>
                  <a:pt x="0" y="0"/>
                </a:moveTo>
                <a:lnTo>
                  <a:pt x="5829300" y="0"/>
                </a:lnTo>
              </a:path>
            </a:pathLst>
          </a:custGeom>
          <a:ln w="12700">
            <a:solidFill>
              <a:srgbClr val="8989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73760" y="2243328"/>
            <a:ext cx="7601712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057007" y="2466101"/>
            <a:ext cx="7511415" cy="6550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0" i="0">
                <a:solidFill>
                  <a:srgbClr val="0FA175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5550" y="299508"/>
            <a:ext cx="6528434" cy="946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91040" y="2554463"/>
            <a:ext cx="7233284" cy="3636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941568" y="9070848"/>
            <a:ext cx="559206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73760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582144" y="9070848"/>
            <a:ext cx="401929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475200" cy="97520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55453" y="464608"/>
            <a:ext cx="14015085" cy="21170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7755"/>
              </a:lnSpc>
              <a:spcBef>
                <a:spcPts val="90"/>
              </a:spcBef>
            </a:pPr>
            <a:r>
              <a:rPr sz="7300" spc="-290" dirty="0">
                <a:latin typeface="Trebuchet MS"/>
                <a:cs typeface="Trebuchet MS"/>
              </a:rPr>
              <a:t>The</a:t>
            </a:r>
            <a:r>
              <a:rPr sz="7300" spc="-445" dirty="0">
                <a:latin typeface="Trebuchet MS"/>
                <a:cs typeface="Trebuchet MS"/>
              </a:rPr>
              <a:t> </a:t>
            </a:r>
            <a:r>
              <a:rPr sz="7300" spc="-270" dirty="0">
                <a:latin typeface="Trebuchet MS"/>
                <a:cs typeface="Trebuchet MS"/>
              </a:rPr>
              <a:t>Ideal</a:t>
            </a:r>
            <a:r>
              <a:rPr sz="7300" spc="-55" dirty="0">
                <a:latin typeface="Trebuchet MS"/>
                <a:cs typeface="Trebuchet MS"/>
              </a:rPr>
              <a:t> </a:t>
            </a:r>
            <a:r>
              <a:rPr sz="7300" spc="-175" dirty="0">
                <a:latin typeface="Trebuchet MS"/>
                <a:cs typeface="Trebuchet MS"/>
              </a:rPr>
              <a:t>of</a:t>
            </a:r>
            <a:r>
              <a:rPr sz="7300" spc="-535" dirty="0">
                <a:latin typeface="Trebuchet MS"/>
                <a:cs typeface="Trebuchet MS"/>
              </a:rPr>
              <a:t> </a:t>
            </a:r>
            <a:r>
              <a:rPr sz="7300" spc="-10" dirty="0">
                <a:latin typeface="Trebuchet MS"/>
                <a:cs typeface="Trebuchet MS"/>
              </a:rPr>
              <a:t>Freedom</a:t>
            </a:r>
            <a:endParaRPr sz="7300">
              <a:latin typeface="Trebuchet MS"/>
              <a:cs typeface="Trebuchet MS"/>
            </a:endParaRPr>
          </a:p>
          <a:p>
            <a:pPr marL="7247255">
              <a:lnSpc>
                <a:spcPts val="8715"/>
              </a:lnSpc>
            </a:pPr>
            <a:r>
              <a:rPr sz="8100" spc="-90" dirty="0">
                <a:latin typeface="Trebuchet MS"/>
                <a:cs typeface="Trebuchet MS"/>
              </a:rPr>
              <a:t>Nelson</a:t>
            </a:r>
            <a:r>
              <a:rPr sz="8100" spc="-500" dirty="0">
                <a:latin typeface="Trebuchet MS"/>
                <a:cs typeface="Trebuchet MS"/>
              </a:rPr>
              <a:t> </a:t>
            </a:r>
            <a:r>
              <a:rPr sz="8100" spc="-360" dirty="0">
                <a:latin typeface="Trebuchet MS"/>
                <a:cs typeface="Trebuchet MS"/>
              </a:rPr>
              <a:t>Mandela</a:t>
            </a:r>
            <a:endParaRPr sz="81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91040" y="2554463"/>
            <a:ext cx="7233284" cy="363664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indent="1270">
              <a:lnSpc>
                <a:spcPts val="3350"/>
              </a:lnSpc>
              <a:spcBef>
                <a:spcPts val="405"/>
              </a:spcBef>
            </a:pPr>
            <a:r>
              <a:rPr sz="2950" spc="-10" dirty="0">
                <a:latin typeface="Arial MT"/>
                <a:cs typeface="Arial MT"/>
              </a:rPr>
              <a:t>In</a:t>
            </a:r>
            <a:r>
              <a:rPr sz="2950" spc="-200" dirty="0">
                <a:latin typeface="Arial MT"/>
                <a:cs typeface="Arial MT"/>
              </a:rPr>
              <a:t> </a:t>
            </a:r>
            <a:r>
              <a:rPr sz="2950" spc="-60" dirty="0">
                <a:latin typeface="Arial MT"/>
                <a:cs typeface="Arial MT"/>
              </a:rPr>
              <a:t>his</a:t>
            </a:r>
            <a:r>
              <a:rPr sz="2950" spc="-145" dirty="0">
                <a:latin typeface="Arial MT"/>
                <a:cs typeface="Arial MT"/>
              </a:rPr>
              <a:t> </a:t>
            </a:r>
            <a:r>
              <a:rPr sz="2950" spc="-85" dirty="0">
                <a:latin typeface="Arial MT"/>
                <a:cs typeface="Arial MT"/>
              </a:rPr>
              <a:t>aUtObiography,</a:t>
            </a:r>
            <a:r>
              <a:rPr sz="2950" spc="-265" dirty="0">
                <a:latin typeface="Arial MT"/>
                <a:cs typeface="Arial MT"/>
              </a:rPr>
              <a:t> </a:t>
            </a:r>
            <a:r>
              <a:rPr sz="2950" spc="-40" dirty="0">
                <a:latin typeface="Arial MT"/>
                <a:cs typeface="Arial MT"/>
              </a:rPr>
              <a:t>Mandela</a:t>
            </a:r>
            <a:r>
              <a:rPr sz="2950" spc="-11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described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20" dirty="0">
                <a:latin typeface="Arial MT"/>
                <a:cs typeface="Arial MT"/>
              </a:rPr>
              <a:t>life </a:t>
            </a:r>
            <a:r>
              <a:rPr sz="2950" dirty="0">
                <a:latin typeface="Arial MT"/>
                <a:cs typeface="Arial MT"/>
              </a:rPr>
              <a:t>under</a:t>
            </a:r>
            <a:r>
              <a:rPr sz="2950" spc="25" dirty="0">
                <a:latin typeface="Arial MT"/>
                <a:cs typeface="Arial MT"/>
              </a:rPr>
              <a:t> </a:t>
            </a:r>
            <a:r>
              <a:rPr sz="2950" spc="65" dirty="0">
                <a:latin typeface="Arial MT"/>
                <a:cs typeface="Arial MT"/>
              </a:rPr>
              <a:t>the</a:t>
            </a:r>
            <a:r>
              <a:rPr sz="2950" spc="-15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Apartheid</a:t>
            </a:r>
            <a:r>
              <a:rPr sz="2950" spc="5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regime</a:t>
            </a:r>
            <a:r>
              <a:rPr sz="2950" spc="-140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in</a:t>
            </a:r>
            <a:r>
              <a:rPr sz="2950" spc="-195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South</a:t>
            </a:r>
            <a:r>
              <a:rPr sz="2950" spc="-5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Africa.</a:t>
            </a:r>
            <a:endParaRPr sz="2950">
              <a:latin typeface="Arial MT"/>
              <a:cs typeface="Arial MT"/>
            </a:endParaRPr>
          </a:p>
          <a:p>
            <a:pPr marL="24765">
              <a:lnSpc>
                <a:spcPct val="100000"/>
              </a:lnSpc>
              <a:spcBef>
                <a:spcPts val="2730"/>
              </a:spcBef>
            </a:pPr>
            <a:r>
              <a:rPr sz="2900" spc="60" dirty="0">
                <a:latin typeface="Arial MT"/>
                <a:cs typeface="Arial MT"/>
              </a:rPr>
              <a:t>Apartheid</a:t>
            </a:r>
            <a:r>
              <a:rPr sz="2900" spc="-70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involved:</a:t>
            </a:r>
            <a:endParaRPr sz="2900">
              <a:latin typeface="Arial MT"/>
              <a:cs typeface="Arial MT"/>
            </a:endParaRPr>
          </a:p>
          <a:p>
            <a:pPr marL="87630">
              <a:lnSpc>
                <a:spcPct val="100000"/>
              </a:lnSpc>
              <a:spcBef>
                <a:spcPts val="770"/>
              </a:spcBef>
            </a:pPr>
            <a:r>
              <a:rPr sz="2950" dirty="0">
                <a:solidFill>
                  <a:srgbClr val="230000"/>
                </a:solidFill>
                <a:latin typeface="Arial MT"/>
                <a:cs typeface="Arial MT"/>
              </a:rPr>
              <a:t>i‹</a:t>
            </a:r>
            <a:r>
              <a:rPr sz="2950" spc="70" dirty="0">
                <a:solidFill>
                  <a:srgbClr val="230000"/>
                </a:solidFill>
                <a:latin typeface="Arial MT"/>
                <a:cs typeface="Arial MT"/>
              </a:rPr>
              <a:t> </a:t>
            </a:r>
            <a:r>
              <a:rPr sz="2950" spc="95" dirty="0">
                <a:latin typeface="Arial MT"/>
                <a:cs typeface="Arial MT"/>
              </a:rPr>
              <a:t>-</a:t>
            </a:r>
            <a:r>
              <a:rPr sz="2950" spc="-185" dirty="0">
                <a:latin typeface="Arial MT"/>
                <a:cs typeface="Arial MT"/>
              </a:rPr>
              <a:t> </a:t>
            </a:r>
            <a:r>
              <a:rPr sz="2950" spc="-105" dirty="0">
                <a:latin typeface="Arial MT"/>
                <a:cs typeface="Arial MT"/>
              </a:rPr>
              <a:t>Racial</a:t>
            </a:r>
            <a:r>
              <a:rPr sz="2950" spc="2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segregation</a:t>
            </a:r>
            <a:endParaRPr sz="2950">
              <a:latin typeface="Arial MT"/>
              <a:cs typeface="Arial MT"/>
            </a:endParaRPr>
          </a:p>
          <a:p>
            <a:pPr marR="4259580" algn="r">
              <a:lnSpc>
                <a:spcPct val="100000"/>
              </a:lnSpc>
              <a:spcBef>
                <a:spcPts val="60"/>
              </a:spcBef>
            </a:pPr>
            <a:r>
              <a:rPr sz="2950" spc="-10" dirty="0">
                <a:latin typeface="Arial MT"/>
                <a:cs typeface="Arial MT"/>
              </a:rPr>
              <a:t>mination</a:t>
            </a:r>
            <a:endParaRPr sz="2950">
              <a:latin typeface="Arial MT"/>
              <a:cs typeface="Arial MT"/>
            </a:endParaRPr>
          </a:p>
          <a:p>
            <a:pPr marR="4170045" algn="r">
              <a:lnSpc>
                <a:spcPct val="100000"/>
              </a:lnSpc>
              <a:spcBef>
                <a:spcPts val="160"/>
              </a:spcBef>
            </a:pPr>
            <a:r>
              <a:rPr sz="2950" spc="-260" dirty="0">
                <a:solidFill>
                  <a:srgbClr val="230000"/>
                </a:solidFill>
                <a:latin typeface="Arial MT"/>
                <a:cs typeface="Arial MT"/>
              </a:rPr>
              <a:t>›</a:t>
            </a:r>
            <a:r>
              <a:rPr sz="2950" spc="75" dirty="0">
                <a:solidFill>
                  <a:srgbClr val="230000"/>
                </a:solidFill>
                <a:latin typeface="Arial MT"/>
                <a:cs typeface="Arial MT"/>
              </a:rPr>
              <a:t>  </a:t>
            </a:r>
            <a:r>
              <a:rPr sz="2950" spc="95" dirty="0">
                <a:latin typeface="Arial MT"/>
                <a:cs typeface="Arial MT"/>
              </a:rPr>
              <a:t>-</a:t>
            </a:r>
            <a:r>
              <a:rPr sz="2950" spc="-190" dirty="0">
                <a:latin typeface="Arial MT"/>
                <a:cs typeface="Arial MT"/>
              </a:rPr>
              <a:t> </a:t>
            </a:r>
            <a:r>
              <a:rPr sz="2950" spc="-50" dirty="0">
                <a:latin typeface="Arial MT"/>
                <a:cs typeface="Arial MT"/>
              </a:rPr>
              <a:t>Police</a:t>
            </a:r>
            <a:r>
              <a:rPr sz="2950" dirty="0">
                <a:latin typeface="Arial MT"/>
                <a:cs typeface="Arial MT"/>
              </a:rPr>
              <a:t> </a:t>
            </a:r>
            <a:r>
              <a:rPr sz="2950" spc="-10" dirty="0">
                <a:latin typeface="Arial MT"/>
                <a:cs typeface="Arial MT"/>
              </a:rPr>
              <a:t>brutality</a:t>
            </a:r>
            <a:endParaRPr sz="2950">
              <a:latin typeface="Arial MT"/>
              <a:cs typeface="Arial MT"/>
            </a:endParaRPr>
          </a:p>
          <a:p>
            <a:pPr marR="532130" algn="ctr">
              <a:lnSpc>
                <a:spcPct val="100000"/>
              </a:lnSpc>
              <a:spcBef>
                <a:spcPts val="60"/>
              </a:spcBef>
            </a:pPr>
            <a:r>
              <a:rPr sz="2950" dirty="0">
                <a:latin typeface="Arial MT"/>
                <a:cs typeface="Arial MT"/>
              </a:rPr>
              <a:t>tion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sz="2950" spc="-25" dirty="0">
                <a:latin typeface="Arial MT"/>
                <a:cs typeface="Arial MT"/>
              </a:rPr>
              <a:t>and </a:t>
            </a:r>
            <a:r>
              <a:rPr sz="2950" spc="-10" dirty="0">
                <a:latin typeface="Arial MT"/>
                <a:cs typeface="Arial MT"/>
              </a:rPr>
              <a:t>hardships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91986" y="7799564"/>
            <a:ext cx="8503920" cy="11982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4595"/>
              </a:lnSpc>
              <a:spcBef>
                <a:spcPts val="135"/>
              </a:spcBef>
            </a:pPr>
            <a:r>
              <a:rPr sz="4200" i="1" spc="-195" dirty="0">
                <a:latin typeface="Calibri"/>
                <a:cs typeface="Calibri"/>
              </a:rPr>
              <a:t>He</a:t>
            </a:r>
            <a:r>
              <a:rPr sz="4200" i="1" spc="-100" dirty="0">
                <a:latin typeface="Calibri"/>
                <a:cs typeface="Calibri"/>
              </a:rPr>
              <a:t> </a:t>
            </a:r>
            <a:r>
              <a:rPr sz="4200" i="1" spc="-190" dirty="0">
                <a:latin typeface="Calibri"/>
                <a:cs typeface="Calibri"/>
              </a:rPr>
              <a:t>realised</a:t>
            </a:r>
            <a:r>
              <a:rPr sz="4200" i="1" spc="85" dirty="0">
                <a:latin typeface="Calibri"/>
                <a:cs typeface="Calibri"/>
              </a:rPr>
              <a:t> </a:t>
            </a:r>
            <a:r>
              <a:rPr sz="4200" spc="-360" dirty="0">
                <a:latin typeface="Trebuchet MS"/>
                <a:cs typeface="Trebuchet MS"/>
              </a:rPr>
              <a:t>that</a:t>
            </a:r>
            <a:r>
              <a:rPr sz="4200" spc="-405" dirty="0">
                <a:latin typeface="Trebuchet MS"/>
                <a:cs typeface="Trebuchet MS"/>
              </a:rPr>
              <a:t> </a:t>
            </a:r>
            <a:r>
              <a:rPr sz="4200" i="1" spc="-165" dirty="0">
                <a:latin typeface="Calibri"/>
                <a:cs typeface="Calibri"/>
              </a:rPr>
              <a:t>his{reedom</a:t>
            </a:r>
            <a:r>
              <a:rPr sz="4200" i="1" spc="-100" dirty="0">
                <a:latin typeface="Calibri"/>
                <a:cs typeface="Calibri"/>
              </a:rPr>
              <a:t> </a:t>
            </a:r>
            <a:r>
              <a:rPr sz="4200" i="1" spc="-215" dirty="0">
                <a:latin typeface="Calibri"/>
                <a:cs typeface="Calibri"/>
              </a:rPr>
              <a:t>was</a:t>
            </a:r>
            <a:r>
              <a:rPr sz="4200" i="1" spc="-145" dirty="0">
                <a:latin typeface="Calibri"/>
                <a:cs typeface="Calibri"/>
              </a:rPr>
              <a:t> connected</a:t>
            </a:r>
            <a:endParaRPr sz="4200">
              <a:latin typeface="Calibri"/>
              <a:cs typeface="Calibri"/>
            </a:endParaRPr>
          </a:p>
          <a:p>
            <a:pPr marL="29845">
              <a:lnSpc>
                <a:spcPts val="4595"/>
              </a:lnSpc>
            </a:pPr>
            <a:r>
              <a:rPr sz="4200" spc="-420" dirty="0">
                <a:latin typeface="Trebuchet MS"/>
                <a:cs typeface="Trebuchet MS"/>
              </a:rPr>
              <a:t>with</a:t>
            </a:r>
            <a:r>
              <a:rPr sz="4200" spc="-450" dirty="0">
                <a:latin typeface="Trebuchet MS"/>
                <a:cs typeface="Trebuchet MS"/>
              </a:rPr>
              <a:t> </a:t>
            </a:r>
            <a:r>
              <a:rPr sz="4200" i="1" spc="-165" dirty="0">
                <a:latin typeface="Calibri"/>
                <a:cs typeface="Calibri"/>
              </a:rPr>
              <a:t>the{reedom</a:t>
            </a:r>
            <a:r>
              <a:rPr sz="4200" i="1" spc="-65" dirty="0">
                <a:latin typeface="Calibri"/>
                <a:cs typeface="Calibri"/>
              </a:rPr>
              <a:t> </a:t>
            </a:r>
            <a:r>
              <a:rPr sz="4200" i="1" dirty="0">
                <a:latin typeface="Calibri"/>
                <a:cs typeface="Calibri"/>
              </a:rPr>
              <a:t>o(his</a:t>
            </a:r>
            <a:r>
              <a:rPr sz="4200" i="1" spc="30" dirty="0">
                <a:latin typeface="Calibri"/>
                <a:cs typeface="Calibri"/>
              </a:rPr>
              <a:t> </a:t>
            </a:r>
            <a:r>
              <a:rPr sz="4200" i="1" spc="-40" dirty="0">
                <a:latin typeface="Calibri"/>
                <a:cs typeface="Calibri"/>
              </a:rPr>
              <a:t>people.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0" y="2095500"/>
            <a:ext cx="14528800" cy="67564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6050" spc="-409" dirty="0">
                <a:latin typeface="Trebuchet MS"/>
                <a:cs typeface="Trebuchet MS"/>
              </a:rPr>
              <a:t>The</a:t>
            </a:r>
            <a:r>
              <a:rPr sz="6050" spc="-595" dirty="0">
                <a:latin typeface="Trebuchet MS"/>
                <a:cs typeface="Trebuchet MS"/>
              </a:rPr>
              <a:t> </a:t>
            </a:r>
            <a:r>
              <a:rPr sz="6050" spc="-355" dirty="0">
                <a:latin typeface="Trebuchet MS"/>
                <a:cs typeface="Trebuchet MS"/>
              </a:rPr>
              <a:t>Ideal</a:t>
            </a:r>
            <a:r>
              <a:rPr sz="6050" spc="-235" dirty="0">
                <a:latin typeface="Trebuchet MS"/>
                <a:cs typeface="Trebuchet MS"/>
              </a:rPr>
              <a:t> </a:t>
            </a:r>
            <a:r>
              <a:rPr sz="6050" spc="-254" dirty="0">
                <a:latin typeface="Trebuchet MS"/>
                <a:cs typeface="Trebuchet MS"/>
              </a:rPr>
              <a:t>of</a:t>
            </a:r>
            <a:r>
              <a:rPr sz="6050" spc="-700" dirty="0">
                <a:latin typeface="Trebuchet MS"/>
                <a:cs typeface="Trebuchet MS"/>
              </a:rPr>
              <a:t> </a:t>
            </a:r>
            <a:r>
              <a:rPr sz="6050" spc="-355" dirty="0">
                <a:latin typeface="Trebuchet MS"/>
                <a:cs typeface="Trebuchet MS"/>
              </a:rPr>
              <a:t>Freedom</a:t>
            </a:r>
            <a:endParaRPr sz="60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704046" y="1008380"/>
            <a:ext cx="7785734" cy="3848735"/>
          </a:xfrm>
          <a:prstGeom prst="rect">
            <a:avLst/>
          </a:prstGeom>
        </p:spPr>
        <p:txBody>
          <a:bodyPr vert="horz" wrap="square" lIns="0" tIns="350520" rIns="0" bIns="0" rtlCol="0">
            <a:spAutoFit/>
          </a:bodyPr>
          <a:lstStyle/>
          <a:p>
            <a:pPr marL="31750">
              <a:lnSpc>
                <a:spcPct val="100000"/>
              </a:lnSpc>
              <a:spcBef>
                <a:spcPts val="2760"/>
              </a:spcBef>
            </a:pPr>
            <a:r>
              <a:rPr sz="6250" spc="-315" dirty="0">
                <a:latin typeface="Trebuchet MS"/>
                <a:cs typeface="Trebuchet MS"/>
              </a:rPr>
              <a:t>Aung</a:t>
            </a:r>
            <a:r>
              <a:rPr sz="6250" spc="-409" dirty="0">
                <a:latin typeface="Trebuchet MS"/>
                <a:cs typeface="Trebuchet MS"/>
              </a:rPr>
              <a:t> </a:t>
            </a:r>
            <a:r>
              <a:rPr sz="6250" spc="-140" dirty="0">
                <a:latin typeface="Trebuchet MS"/>
                <a:cs typeface="Trebuchet MS"/>
              </a:rPr>
              <a:t>San</a:t>
            </a:r>
            <a:r>
              <a:rPr sz="6250" spc="-785" dirty="0">
                <a:latin typeface="Trebuchet MS"/>
                <a:cs typeface="Trebuchet MS"/>
              </a:rPr>
              <a:t> </a:t>
            </a:r>
            <a:r>
              <a:rPr sz="6250" spc="-140" dirty="0">
                <a:latin typeface="Trebuchet MS"/>
                <a:cs typeface="Trebuchet MS"/>
              </a:rPr>
              <a:t>Suu</a:t>
            </a:r>
            <a:r>
              <a:rPr sz="6250" spc="-720" dirty="0">
                <a:latin typeface="Trebuchet MS"/>
                <a:cs typeface="Trebuchet MS"/>
              </a:rPr>
              <a:t> </a:t>
            </a:r>
            <a:r>
              <a:rPr sz="6250" spc="-370" dirty="0">
                <a:latin typeface="Trebuchet MS"/>
                <a:cs typeface="Trebuchet MS"/>
              </a:rPr>
              <a:t>Kyi</a:t>
            </a:r>
            <a:endParaRPr sz="6250">
              <a:latin typeface="Trebuchet MS"/>
              <a:cs typeface="Trebuchet MS"/>
            </a:endParaRPr>
          </a:p>
          <a:p>
            <a:pPr marL="255904" indent="-231775">
              <a:lnSpc>
                <a:spcPts val="3870"/>
              </a:lnSpc>
              <a:spcBef>
                <a:spcPts val="1500"/>
              </a:spcBef>
              <a:buChar char="-"/>
              <a:tabLst>
                <a:tab pos="255904" algn="l"/>
              </a:tabLst>
            </a:pPr>
            <a:r>
              <a:rPr sz="3450" spc="-260" dirty="0">
                <a:latin typeface="Trebuchet MS"/>
                <a:cs typeface="Trebuchet MS"/>
              </a:rPr>
              <a:t>She</a:t>
            </a:r>
            <a:r>
              <a:rPr sz="3450" spc="-210" dirty="0">
                <a:latin typeface="Trebuchet MS"/>
                <a:cs typeface="Trebuchet MS"/>
              </a:rPr>
              <a:t> </a:t>
            </a:r>
            <a:r>
              <a:rPr sz="3450" spc="-310" dirty="0">
                <a:latin typeface="Trebuchet MS"/>
                <a:cs typeface="Trebuchet MS"/>
              </a:rPr>
              <a:t>spent</a:t>
            </a:r>
            <a:r>
              <a:rPr sz="3450" spc="-220" dirty="0">
                <a:latin typeface="Trebuchet MS"/>
                <a:cs typeface="Trebuchet MS"/>
              </a:rPr>
              <a:t> </a:t>
            </a:r>
            <a:r>
              <a:rPr sz="3450" spc="-400" dirty="0">
                <a:latin typeface="Trebuchet MS"/>
                <a:cs typeface="Trebuchet MS"/>
              </a:rPr>
              <a:t>many</a:t>
            </a:r>
            <a:r>
              <a:rPr sz="3450" spc="-160" dirty="0">
                <a:latin typeface="Trebuchet MS"/>
                <a:cs typeface="Trebuchet MS"/>
              </a:rPr>
              <a:t> </a:t>
            </a:r>
            <a:r>
              <a:rPr sz="3450" spc="-315" dirty="0">
                <a:latin typeface="Trebuchet MS"/>
                <a:cs typeface="Trebuchet MS"/>
              </a:rPr>
              <a:t>years</a:t>
            </a:r>
            <a:r>
              <a:rPr sz="3450" spc="-145" dirty="0">
                <a:latin typeface="Trebuchet MS"/>
                <a:cs typeface="Trebuchet MS"/>
              </a:rPr>
              <a:t> </a:t>
            </a:r>
            <a:r>
              <a:rPr sz="3450" spc="-380" dirty="0">
                <a:latin typeface="Trebuchet MS"/>
                <a:cs typeface="Trebuchet MS"/>
              </a:rPr>
              <a:t>under</a:t>
            </a:r>
            <a:r>
              <a:rPr sz="3450" spc="-130" dirty="0">
                <a:latin typeface="Trebuchet MS"/>
                <a:cs typeface="Trebuchet MS"/>
              </a:rPr>
              <a:t> </a:t>
            </a:r>
            <a:r>
              <a:rPr sz="3450" spc="-275" dirty="0">
                <a:latin typeface="Trebuchet MS"/>
                <a:cs typeface="Trebuchet MS"/>
              </a:rPr>
              <a:t>house</a:t>
            </a:r>
            <a:r>
              <a:rPr sz="3450" spc="-245" dirty="0">
                <a:latin typeface="Trebuchet MS"/>
                <a:cs typeface="Trebuchet MS"/>
              </a:rPr>
              <a:t> </a:t>
            </a:r>
            <a:r>
              <a:rPr sz="3450" spc="-325" dirty="0">
                <a:latin typeface="Trebuchet MS"/>
                <a:cs typeface="Trebuchet MS"/>
              </a:rPr>
              <a:t>arrest</a:t>
            </a:r>
            <a:r>
              <a:rPr sz="3450" spc="-95" dirty="0">
                <a:latin typeface="Trebuchet MS"/>
                <a:cs typeface="Trebuchet MS"/>
              </a:rPr>
              <a:t> </a:t>
            </a:r>
            <a:r>
              <a:rPr sz="3450" spc="-420" dirty="0">
                <a:latin typeface="Trebuchet MS"/>
                <a:cs typeface="Trebuchet MS"/>
              </a:rPr>
              <a:t>in</a:t>
            </a:r>
            <a:endParaRPr sz="3450">
              <a:latin typeface="Trebuchet MS"/>
              <a:cs typeface="Trebuchet MS"/>
            </a:endParaRPr>
          </a:p>
          <a:p>
            <a:pPr marL="295910">
              <a:lnSpc>
                <a:spcPts val="3570"/>
              </a:lnSpc>
            </a:pPr>
            <a:r>
              <a:rPr sz="3400" spc="-409" dirty="0">
                <a:latin typeface="Trebuchet MS"/>
                <a:cs typeface="Trebuchet MS"/>
              </a:rPr>
              <a:t>Myanmar.</a:t>
            </a:r>
            <a:endParaRPr sz="3400">
              <a:latin typeface="Trebuchet MS"/>
              <a:cs typeface="Trebuchet MS"/>
            </a:endParaRPr>
          </a:p>
          <a:p>
            <a:pPr marL="257175" indent="-244475">
              <a:lnSpc>
                <a:spcPts val="3575"/>
              </a:lnSpc>
              <a:buChar char="-"/>
              <a:tabLst>
                <a:tab pos="257175" algn="l"/>
              </a:tabLst>
            </a:pPr>
            <a:r>
              <a:rPr sz="3400" spc="-225" dirty="0">
                <a:latin typeface="Trebuchet MS"/>
                <a:cs typeface="Trebuchet MS"/>
              </a:rPr>
              <a:t>She </a:t>
            </a:r>
            <a:r>
              <a:rPr sz="3400" spc="-345" dirty="0">
                <a:latin typeface="Trebuchet MS"/>
                <a:cs typeface="Trebuchet MS"/>
              </a:rPr>
              <a:t>was</a:t>
            </a:r>
            <a:r>
              <a:rPr sz="3400" spc="-260" dirty="0">
                <a:latin typeface="Trebuchet MS"/>
                <a:cs typeface="Trebuchet MS"/>
              </a:rPr>
              <a:t> </a:t>
            </a:r>
            <a:r>
              <a:rPr sz="3400" spc="-325" dirty="0">
                <a:latin typeface="Trebuchet MS"/>
                <a:cs typeface="Trebuchet MS"/>
              </a:rPr>
              <a:t>separated</a:t>
            </a:r>
            <a:r>
              <a:rPr sz="3400" spc="-65" dirty="0">
                <a:latin typeface="Trebuchet MS"/>
                <a:cs typeface="Trebuchet MS"/>
              </a:rPr>
              <a:t> </a:t>
            </a:r>
            <a:r>
              <a:rPr sz="3400" spc="-405" dirty="0">
                <a:latin typeface="Trebuchet MS"/>
                <a:cs typeface="Trebuchet MS"/>
              </a:rPr>
              <a:t>from</a:t>
            </a:r>
            <a:r>
              <a:rPr sz="3400" spc="-345" dirty="0">
                <a:latin typeface="Trebuchet MS"/>
                <a:cs typeface="Trebuchet MS"/>
              </a:rPr>
              <a:t> </a:t>
            </a:r>
            <a:r>
              <a:rPr sz="3400" spc="-360" dirty="0">
                <a:latin typeface="Trebuchet MS"/>
                <a:cs typeface="Trebuchet MS"/>
              </a:rPr>
              <a:t>her</a:t>
            </a:r>
            <a:r>
              <a:rPr sz="3400" spc="-170" dirty="0">
                <a:latin typeface="Trebuchet MS"/>
                <a:cs typeface="Trebuchet MS"/>
              </a:rPr>
              <a:t> </a:t>
            </a:r>
            <a:r>
              <a:rPr sz="3400" spc="-365" dirty="0">
                <a:latin typeface="Trebuchet MS"/>
                <a:cs typeface="Trebuchet MS"/>
              </a:rPr>
              <a:t>children</a:t>
            </a:r>
            <a:r>
              <a:rPr sz="3400" spc="-145" dirty="0">
                <a:latin typeface="Trebuchet MS"/>
                <a:cs typeface="Trebuchet MS"/>
              </a:rPr>
              <a:t> </a:t>
            </a:r>
            <a:r>
              <a:rPr sz="3400" spc="-340" dirty="0">
                <a:latin typeface="Trebuchet MS"/>
                <a:cs typeface="Trebuchet MS"/>
              </a:rPr>
              <a:t>and</a:t>
            </a:r>
            <a:r>
              <a:rPr sz="3400" spc="-385" dirty="0">
                <a:latin typeface="Trebuchet MS"/>
                <a:cs typeface="Trebuchet MS"/>
              </a:rPr>
              <a:t> </a:t>
            </a:r>
            <a:r>
              <a:rPr sz="3400" spc="-450" dirty="0">
                <a:latin typeface="Trebuchet MS"/>
                <a:cs typeface="Trebuchet MS"/>
              </a:rPr>
              <a:t>family.</a:t>
            </a:r>
            <a:endParaRPr sz="3400">
              <a:latin typeface="Trebuchet MS"/>
              <a:cs typeface="Trebuchet MS"/>
            </a:endParaRPr>
          </a:p>
          <a:p>
            <a:pPr marL="255270" indent="-229870">
              <a:lnSpc>
                <a:spcPts val="3550"/>
              </a:lnSpc>
              <a:buChar char="-"/>
              <a:tabLst>
                <a:tab pos="255270" algn="l"/>
              </a:tabLst>
            </a:pPr>
            <a:r>
              <a:rPr sz="3400" spc="-365" dirty="0">
                <a:latin typeface="Trebuchet MS"/>
                <a:cs typeface="Trebuchet MS"/>
              </a:rPr>
              <a:t>Her</a:t>
            </a:r>
            <a:r>
              <a:rPr sz="3400" spc="-225" dirty="0">
                <a:latin typeface="Trebuchet MS"/>
                <a:cs typeface="Trebuchet MS"/>
              </a:rPr>
              <a:t> </a:t>
            </a:r>
            <a:r>
              <a:rPr sz="3400" spc="-395" dirty="0">
                <a:latin typeface="Trebuchet MS"/>
                <a:cs typeface="Trebuchet MS"/>
              </a:rPr>
              <a:t>idea</a:t>
            </a:r>
            <a:r>
              <a:rPr sz="3400" spc="-200" dirty="0">
                <a:latin typeface="Trebuchet MS"/>
                <a:cs typeface="Trebuchet MS"/>
              </a:rPr>
              <a:t> </a:t>
            </a:r>
            <a:r>
              <a:rPr sz="3400" spc="-300" dirty="0">
                <a:latin typeface="Trebuchet MS"/>
                <a:cs typeface="Trebuchet MS"/>
              </a:rPr>
              <a:t>of</a:t>
            </a:r>
            <a:r>
              <a:rPr sz="3400" spc="-450" dirty="0">
                <a:latin typeface="Trebuchet MS"/>
                <a:cs typeface="Trebuchet MS"/>
              </a:rPr>
              <a:t> </a:t>
            </a:r>
            <a:r>
              <a:rPr sz="3400" spc="-355" dirty="0">
                <a:latin typeface="Trebuchet MS"/>
                <a:cs typeface="Trebuchet MS"/>
              </a:rPr>
              <a:t>freedom</a:t>
            </a:r>
            <a:r>
              <a:rPr sz="3400" spc="-130" dirty="0">
                <a:latin typeface="Trebuchet MS"/>
                <a:cs typeface="Trebuchet MS"/>
              </a:rPr>
              <a:t> </a:t>
            </a:r>
            <a:r>
              <a:rPr sz="3400" spc="-345" dirty="0">
                <a:latin typeface="Trebuchet MS"/>
                <a:cs typeface="Trebuchet MS"/>
              </a:rPr>
              <a:t>was</a:t>
            </a:r>
            <a:r>
              <a:rPr sz="3400" spc="-170" dirty="0">
                <a:latin typeface="Trebuchet MS"/>
                <a:cs typeface="Trebuchet MS"/>
              </a:rPr>
              <a:t> </a:t>
            </a:r>
            <a:r>
              <a:rPr sz="3400" spc="-275" dirty="0">
                <a:latin typeface="Trebuchet MS"/>
                <a:cs typeface="Trebuchet MS"/>
              </a:rPr>
              <a:t>closely</a:t>
            </a:r>
            <a:r>
              <a:rPr sz="3400" spc="-265" dirty="0">
                <a:latin typeface="Trebuchet MS"/>
                <a:cs typeface="Trebuchet MS"/>
              </a:rPr>
              <a:t> </a:t>
            </a:r>
            <a:r>
              <a:rPr sz="3400" spc="-340" dirty="0">
                <a:latin typeface="Trebuchet MS"/>
                <a:cs typeface="Trebuchet MS"/>
              </a:rPr>
              <a:t>connected</a:t>
            </a:r>
            <a:r>
              <a:rPr sz="3400" spc="55" dirty="0">
                <a:latin typeface="Trebuchet MS"/>
                <a:cs typeface="Trebuchet MS"/>
              </a:rPr>
              <a:t> </a:t>
            </a:r>
            <a:r>
              <a:rPr sz="3400" spc="-480" dirty="0">
                <a:latin typeface="Trebuchet MS"/>
                <a:cs typeface="Trebuchet MS"/>
              </a:rPr>
              <a:t>with</a:t>
            </a:r>
            <a:endParaRPr sz="3400">
              <a:latin typeface="Trebuchet MS"/>
              <a:cs typeface="Trebuchet MS"/>
            </a:endParaRPr>
          </a:p>
          <a:p>
            <a:pPr marL="270510">
              <a:lnSpc>
                <a:spcPts val="3875"/>
              </a:lnSpc>
            </a:pPr>
            <a:r>
              <a:rPr sz="3450" spc="-400" dirty="0">
                <a:latin typeface="Trebuchet MS"/>
                <a:cs typeface="Trebuchet MS"/>
              </a:rPr>
              <a:t>the</a:t>
            </a:r>
            <a:r>
              <a:rPr sz="3450" spc="-280" dirty="0">
                <a:latin typeface="Trebuchet MS"/>
                <a:cs typeface="Trebuchet MS"/>
              </a:rPr>
              <a:t> </a:t>
            </a:r>
            <a:r>
              <a:rPr sz="3450" spc="-380" dirty="0">
                <a:latin typeface="Trebuchet MS"/>
                <a:cs typeface="Trebuchet MS"/>
              </a:rPr>
              <a:t>freedom</a:t>
            </a:r>
            <a:r>
              <a:rPr sz="3450" spc="-210" dirty="0">
                <a:latin typeface="Trebuchet MS"/>
                <a:cs typeface="Trebuchet MS"/>
              </a:rPr>
              <a:t> </a:t>
            </a:r>
            <a:r>
              <a:rPr sz="3450" spc="-365" dirty="0">
                <a:latin typeface="Trebuchet MS"/>
                <a:cs typeface="Trebuchet MS"/>
              </a:rPr>
              <a:t>of</a:t>
            </a:r>
            <a:r>
              <a:rPr sz="3450" spc="-370" dirty="0">
                <a:latin typeface="Trebuchet MS"/>
                <a:cs typeface="Trebuchet MS"/>
              </a:rPr>
              <a:t> </a:t>
            </a:r>
            <a:r>
              <a:rPr sz="3450" spc="-365" dirty="0">
                <a:latin typeface="Trebuchet MS"/>
                <a:cs typeface="Trebuchet MS"/>
              </a:rPr>
              <a:t>her</a:t>
            </a:r>
            <a:r>
              <a:rPr sz="3450" spc="-285" dirty="0">
                <a:latin typeface="Trebuchet MS"/>
                <a:cs typeface="Trebuchet MS"/>
              </a:rPr>
              <a:t> </a:t>
            </a:r>
            <a:r>
              <a:rPr sz="3450" spc="-385" dirty="0">
                <a:latin typeface="Trebuchet MS"/>
                <a:cs typeface="Trebuchet MS"/>
              </a:rPr>
              <a:t>people.</a:t>
            </a:r>
            <a:endParaRPr sz="3450">
              <a:latin typeface="Trebuchet MS"/>
              <a:cs typeface="Trebuchet M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1900" y="6057900"/>
            <a:ext cx="508000" cy="571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18100" y="6032500"/>
            <a:ext cx="482600" cy="609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3800" y="4737100"/>
            <a:ext cx="571500" cy="5588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67300" y="4775200"/>
            <a:ext cx="584200" cy="4953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080500" y="1841500"/>
            <a:ext cx="7480300" cy="72644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914400" y="7150100"/>
            <a:ext cx="7480300" cy="1955800"/>
            <a:chOff x="914400" y="7150100"/>
            <a:chExt cx="7480300" cy="1955800"/>
          </a:xfrm>
        </p:grpSpPr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82000" y="7150100"/>
              <a:ext cx="12700" cy="15240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400" y="8674100"/>
              <a:ext cx="7480300" cy="43180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6162" rIns="0" bIns="0" rtlCol="0">
            <a:spAutoFit/>
          </a:bodyPr>
          <a:lstStyle/>
          <a:p>
            <a:pPr marL="292735">
              <a:lnSpc>
                <a:spcPct val="100000"/>
              </a:lnSpc>
              <a:spcBef>
                <a:spcPts val="120"/>
              </a:spcBef>
            </a:pPr>
            <a:r>
              <a:rPr sz="3800" spc="80" dirty="0"/>
              <a:t>What</a:t>
            </a:r>
            <a:r>
              <a:rPr sz="3800" spc="-15" dirty="0"/>
              <a:t> </a:t>
            </a:r>
            <a:r>
              <a:rPr sz="3800" spc="55" dirty="0"/>
              <a:t>is</a:t>
            </a:r>
            <a:r>
              <a:rPr sz="3800" spc="-80" dirty="0"/>
              <a:t> </a:t>
            </a:r>
            <a:r>
              <a:rPr sz="3800" spc="-10" dirty="0"/>
              <a:t>Freedom?</a:t>
            </a:r>
            <a:endParaRPr sz="3800"/>
          </a:p>
        </p:txBody>
      </p:sp>
      <p:sp>
        <p:nvSpPr>
          <p:cNvPr id="11" name="object 11"/>
          <p:cNvSpPr txBox="1"/>
          <p:nvPr/>
        </p:nvSpPr>
        <p:spPr>
          <a:xfrm>
            <a:off x="878949" y="2126897"/>
            <a:ext cx="6350000" cy="209804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7780" marR="5080" indent="-5715">
              <a:lnSpc>
                <a:spcPts val="3700"/>
              </a:lnSpc>
              <a:spcBef>
                <a:spcPts val="540"/>
              </a:spcBef>
            </a:pPr>
            <a:r>
              <a:rPr sz="3400" dirty="0">
                <a:latin typeface="Arial MT"/>
                <a:cs typeface="Arial MT"/>
              </a:rPr>
              <a:t>Freedom</a:t>
            </a:r>
            <a:r>
              <a:rPr sz="3400" spc="229" dirty="0">
                <a:latin typeface="Arial MT"/>
                <a:cs typeface="Arial MT"/>
              </a:rPr>
              <a:t> </a:t>
            </a:r>
            <a:r>
              <a:rPr sz="3400" spc="60" dirty="0">
                <a:latin typeface="Arial MT"/>
                <a:cs typeface="Arial MT"/>
              </a:rPr>
              <a:t>means</a:t>
            </a:r>
            <a:r>
              <a:rPr sz="3400" spc="100" dirty="0">
                <a:latin typeface="Arial MT"/>
                <a:cs typeface="Arial MT"/>
              </a:rPr>
              <a:t> </a:t>
            </a:r>
            <a:r>
              <a:rPr sz="3400" dirty="0">
                <a:latin typeface="Arial MT"/>
                <a:cs typeface="Arial MT"/>
              </a:rPr>
              <a:t>the</a:t>
            </a:r>
            <a:r>
              <a:rPr sz="3400" spc="235" dirty="0">
                <a:latin typeface="Arial MT"/>
                <a:cs typeface="Arial MT"/>
              </a:rPr>
              <a:t> </a:t>
            </a:r>
            <a:r>
              <a:rPr sz="3400" spc="65" dirty="0">
                <a:latin typeface="Arial MT"/>
                <a:cs typeface="Arial MT"/>
              </a:rPr>
              <a:t>absence</a:t>
            </a:r>
            <a:r>
              <a:rPr sz="3400" spc="195" dirty="0">
                <a:latin typeface="Arial MT"/>
                <a:cs typeface="Arial MT"/>
              </a:rPr>
              <a:t> </a:t>
            </a:r>
            <a:r>
              <a:rPr sz="3400" spc="65" dirty="0">
                <a:latin typeface="Arial MT"/>
                <a:cs typeface="Arial MT"/>
              </a:rPr>
              <a:t>of </a:t>
            </a:r>
            <a:r>
              <a:rPr sz="3550" spc="65" dirty="0">
                <a:latin typeface="Arial MT"/>
                <a:cs typeface="Arial MT"/>
              </a:rPr>
              <a:t>unjustified</a:t>
            </a:r>
            <a:r>
              <a:rPr sz="3550" spc="-85" dirty="0">
                <a:latin typeface="Arial MT"/>
                <a:cs typeface="Arial MT"/>
              </a:rPr>
              <a:t> </a:t>
            </a:r>
            <a:r>
              <a:rPr sz="3550" spc="60" dirty="0">
                <a:latin typeface="Arial MT"/>
                <a:cs typeface="Arial MT"/>
              </a:rPr>
              <a:t>constraints</a:t>
            </a:r>
            <a:r>
              <a:rPr sz="3550" spc="75" dirty="0">
                <a:latin typeface="Arial MT"/>
                <a:cs typeface="Arial MT"/>
              </a:rPr>
              <a:t> </a:t>
            </a:r>
            <a:r>
              <a:rPr sz="3550" dirty="0">
                <a:latin typeface="Arial MT"/>
                <a:cs typeface="Arial MT"/>
              </a:rPr>
              <a:t>on</a:t>
            </a:r>
            <a:r>
              <a:rPr sz="3550" spc="-160" dirty="0">
                <a:latin typeface="Arial MT"/>
                <a:cs typeface="Arial MT"/>
              </a:rPr>
              <a:t> </a:t>
            </a:r>
            <a:r>
              <a:rPr sz="3550" spc="-25" dirty="0">
                <a:latin typeface="Arial MT"/>
                <a:cs typeface="Arial MT"/>
              </a:rPr>
              <a:t>an </a:t>
            </a:r>
            <a:r>
              <a:rPr sz="3550" spc="-10" dirty="0">
                <a:latin typeface="Arial MT"/>
                <a:cs typeface="Arial MT"/>
              </a:rPr>
              <a:t>individual.</a:t>
            </a:r>
            <a:endParaRPr sz="355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  <a:spcBef>
                <a:spcPts val="1710"/>
              </a:spcBef>
            </a:pPr>
            <a:r>
              <a:rPr sz="2550" spc="60" dirty="0">
                <a:latin typeface="Arial MT"/>
                <a:cs typeface="Arial MT"/>
              </a:rPr>
              <a:t>It</a:t>
            </a:r>
            <a:r>
              <a:rPr sz="2550" spc="-110" dirty="0">
                <a:latin typeface="Arial MT"/>
                <a:cs typeface="Arial MT"/>
              </a:rPr>
              <a:t> </a:t>
            </a:r>
            <a:r>
              <a:rPr sz="2550" spc="-20" dirty="0">
                <a:latin typeface="Arial MT"/>
                <a:cs typeface="Arial MT"/>
              </a:rPr>
              <a:t>means</a:t>
            </a:r>
            <a:r>
              <a:rPr sz="2550" spc="-50" dirty="0">
                <a:latin typeface="Arial MT"/>
                <a:cs typeface="Arial MT"/>
              </a:rPr>
              <a:t> </a:t>
            </a:r>
            <a:r>
              <a:rPr sz="2550" dirty="0">
                <a:latin typeface="Arial MT"/>
                <a:cs typeface="Arial MT"/>
              </a:rPr>
              <a:t>a</a:t>
            </a:r>
            <a:r>
              <a:rPr sz="2550" spc="35" dirty="0">
                <a:latin typeface="Arial MT"/>
                <a:cs typeface="Arial MT"/>
              </a:rPr>
              <a:t> </a:t>
            </a:r>
            <a:r>
              <a:rPr sz="2550" dirty="0">
                <a:latin typeface="Arial MT"/>
                <a:cs typeface="Arial MT"/>
              </a:rPr>
              <a:t>person</a:t>
            </a:r>
            <a:r>
              <a:rPr sz="2550" spc="55" dirty="0">
                <a:latin typeface="Arial MT"/>
                <a:cs typeface="Arial MT"/>
              </a:rPr>
              <a:t> </a:t>
            </a:r>
            <a:r>
              <a:rPr sz="2550" spc="-10" dirty="0">
                <a:latin typeface="Arial MT"/>
                <a:cs typeface="Arial MT"/>
              </a:rPr>
              <a:t>should:</a:t>
            </a:r>
            <a:endParaRPr sz="25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7297" y="6699250"/>
            <a:ext cx="732155" cy="1549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0" spc="55" dirty="0">
                <a:solidFill>
                  <a:srgbClr val="F76401"/>
                </a:solidFill>
                <a:latin typeface="Trebuchet MS"/>
                <a:cs typeface="Trebuchet MS"/>
              </a:rPr>
              <a:t>e</a:t>
            </a:r>
            <a:endParaRPr sz="100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85851" y="4664427"/>
            <a:ext cx="2113915" cy="65659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1270">
              <a:lnSpc>
                <a:spcPts val="2300"/>
              </a:lnSpc>
              <a:spcBef>
                <a:spcPts val="480"/>
              </a:spcBef>
            </a:pPr>
            <a:r>
              <a:rPr sz="2200" spc="-185" dirty="0">
                <a:latin typeface="Arial MT"/>
                <a:cs typeface="Arial MT"/>
              </a:rPr>
              <a:t>Make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spc="-90" dirty="0">
                <a:latin typeface="Arial MT"/>
                <a:cs typeface="Arial MT"/>
              </a:rPr>
              <a:t>independent </a:t>
            </a:r>
            <a:r>
              <a:rPr sz="2200" spc="-10" dirty="0">
                <a:latin typeface="Arial MT"/>
                <a:cs typeface="Arial MT"/>
              </a:rPr>
              <a:t>decisions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78057" y="6002866"/>
            <a:ext cx="1528445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9525">
              <a:lnSpc>
                <a:spcPts val="2300"/>
              </a:lnSpc>
              <a:spcBef>
                <a:spcPts val="340"/>
              </a:spcBef>
            </a:pPr>
            <a:r>
              <a:rPr sz="2050" spc="-40" dirty="0">
                <a:latin typeface="Arial MT"/>
                <a:cs typeface="Arial MT"/>
              </a:rPr>
              <a:t>Develop</a:t>
            </a:r>
            <a:r>
              <a:rPr sz="2050" spc="-65" dirty="0">
                <a:latin typeface="Arial MT"/>
                <a:cs typeface="Arial MT"/>
              </a:rPr>
              <a:t> </a:t>
            </a:r>
            <a:r>
              <a:rPr sz="2050" spc="-10" dirty="0">
                <a:latin typeface="Arial MT"/>
                <a:cs typeface="Arial MT"/>
              </a:rPr>
              <a:t>their potential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96056" y="7313083"/>
            <a:ext cx="1589405" cy="2794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dirty="0">
                <a:latin typeface="Arial MT"/>
                <a:cs typeface="Arial MT"/>
              </a:rPr>
              <a:t>Constraint</a:t>
            </a:r>
            <a:r>
              <a:rPr sz="1650" spc="100" dirty="0">
                <a:latin typeface="Arial MT"/>
                <a:cs typeface="Arial MT"/>
              </a:rPr>
              <a:t>  </a:t>
            </a:r>
            <a:r>
              <a:rPr sz="1650" spc="-10" dirty="0">
                <a:latin typeface="Arial MT"/>
                <a:cs typeface="Arial MT"/>
              </a:rPr>
              <a:t>Alert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58676" y="4655608"/>
            <a:ext cx="1316990" cy="6635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2605"/>
              </a:lnSpc>
              <a:spcBef>
                <a:spcPts val="90"/>
              </a:spcBef>
            </a:pPr>
            <a:r>
              <a:rPr sz="2300" spc="-65" dirty="0">
                <a:latin typeface="Arial MT"/>
                <a:cs typeface="Arial MT"/>
              </a:rPr>
              <a:t>Express</a:t>
            </a:r>
            <a:endParaRPr sz="2300">
              <a:latin typeface="Arial MT"/>
              <a:cs typeface="Arial MT"/>
            </a:endParaRPr>
          </a:p>
          <a:p>
            <a:pPr marL="17780">
              <a:lnSpc>
                <a:spcPts val="2425"/>
              </a:lnSpc>
            </a:pPr>
            <a:r>
              <a:rPr sz="2150" spc="-80" dirty="0">
                <a:latin typeface="Arial MT"/>
                <a:cs typeface="Arial MT"/>
              </a:rPr>
              <a:t>themselves</a:t>
            </a:r>
            <a:endParaRPr sz="21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59955" y="6002866"/>
            <a:ext cx="2036445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1905">
              <a:lnSpc>
                <a:spcPts val="2300"/>
              </a:lnSpc>
              <a:spcBef>
                <a:spcPts val="340"/>
              </a:spcBef>
            </a:pPr>
            <a:r>
              <a:rPr sz="2050" spc="-10" dirty="0">
                <a:latin typeface="Arial MT"/>
                <a:cs typeface="Arial MT"/>
              </a:rPr>
              <a:t>Live</a:t>
            </a:r>
            <a:r>
              <a:rPr sz="2050" dirty="0">
                <a:latin typeface="Arial MT"/>
                <a:cs typeface="Arial MT"/>
              </a:rPr>
              <a:t> their</a:t>
            </a:r>
            <a:r>
              <a:rPr sz="2050" spc="10" dirty="0">
                <a:latin typeface="Arial MT"/>
                <a:cs typeface="Arial MT"/>
              </a:rPr>
              <a:t> </a:t>
            </a:r>
            <a:r>
              <a:rPr sz="2050" dirty="0">
                <a:latin typeface="Arial MT"/>
                <a:cs typeface="Arial MT"/>
              </a:rPr>
              <a:t>life</a:t>
            </a:r>
            <a:r>
              <a:rPr sz="2050" spc="5" dirty="0">
                <a:latin typeface="Arial MT"/>
                <a:cs typeface="Arial MT"/>
              </a:rPr>
              <a:t> </a:t>
            </a:r>
            <a:r>
              <a:rPr sz="2050" spc="-20" dirty="0">
                <a:latin typeface="Arial MT"/>
                <a:cs typeface="Arial MT"/>
              </a:rPr>
              <a:t>with </a:t>
            </a:r>
            <a:r>
              <a:rPr sz="2050" spc="-10" dirty="0">
                <a:latin typeface="Arial MT"/>
                <a:cs typeface="Arial MT"/>
              </a:rPr>
              <a:t>dignity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89236" y="7617883"/>
            <a:ext cx="6099810" cy="53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225" marR="5080" indent="-10160">
              <a:lnSpc>
                <a:spcPct val="101000"/>
              </a:lnSpc>
              <a:spcBef>
                <a:spcPts val="95"/>
              </a:spcBef>
              <a:tabLst>
                <a:tab pos="1111250" algn="l"/>
              </a:tabLst>
            </a:pPr>
            <a:r>
              <a:rPr sz="1650" spc="-10" dirty="0">
                <a:latin typeface="Arial MT"/>
                <a:cs typeface="Arial MT"/>
              </a:rPr>
              <a:t>Freedom</a:t>
            </a:r>
            <a:r>
              <a:rPr sz="1650" dirty="0">
                <a:latin typeface="Arial MT"/>
                <a:cs typeface="Arial MT"/>
              </a:rPr>
              <a:t>	Complete</a:t>
            </a:r>
            <a:r>
              <a:rPr sz="1650" spc="180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absence</a:t>
            </a:r>
            <a:r>
              <a:rPr sz="1650" spc="190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of</a:t>
            </a:r>
            <a:r>
              <a:rPr sz="1650" spc="18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restrictions.</a:t>
            </a:r>
            <a:r>
              <a:rPr sz="1650" spc="240" dirty="0">
                <a:latin typeface="Arial MT"/>
                <a:cs typeface="Arial MT"/>
              </a:rPr>
              <a:t> </a:t>
            </a:r>
            <a:r>
              <a:rPr sz="1650" spc="-10" dirty="0">
                <a:latin typeface="Arial MT"/>
                <a:cs typeface="Arial MT"/>
              </a:rPr>
              <a:t>Some</a:t>
            </a:r>
            <a:r>
              <a:rPr sz="1650" spc="260" dirty="0">
                <a:latin typeface="Arial MT"/>
                <a:cs typeface="Arial MT"/>
              </a:rPr>
              <a:t> </a:t>
            </a:r>
            <a:r>
              <a:rPr sz="1650" spc="-10" dirty="0">
                <a:latin typeface="Arial MT"/>
                <a:cs typeface="Arial MT"/>
              </a:rPr>
              <a:t>restrictions </a:t>
            </a:r>
            <a:r>
              <a:rPr sz="1650" dirty="0">
                <a:latin typeface="Arial MT"/>
                <a:cs typeface="Arial MT"/>
              </a:rPr>
              <a:t>are</a:t>
            </a:r>
            <a:r>
              <a:rPr sz="1650" spc="120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justified</a:t>
            </a:r>
            <a:r>
              <a:rPr sz="1650" spc="220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and</a:t>
            </a:r>
            <a:r>
              <a:rPr sz="1650" spc="-1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necessary</a:t>
            </a:r>
            <a:r>
              <a:rPr sz="1650" spc="280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for</a:t>
            </a:r>
            <a:r>
              <a:rPr sz="1650" spc="65" dirty="0">
                <a:latin typeface="Arial MT"/>
                <a:cs typeface="Arial MT"/>
              </a:rPr>
              <a:t> </a:t>
            </a:r>
            <a:r>
              <a:rPr sz="1650" spc="-10" dirty="0">
                <a:latin typeface="Arial MT"/>
                <a:cs typeface="Arial MT"/>
              </a:rPr>
              <a:t>society.</a:t>
            </a:r>
            <a:endParaRPr sz="165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86366" y="8323085"/>
            <a:ext cx="6042025" cy="3327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00" spc="-215" dirty="0">
                <a:latin typeface="Arial MT"/>
                <a:cs typeface="Arial MT"/>
              </a:rPr>
              <a:t>Example:</a:t>
            </a:r>
            <a:r>
              <a:rPr sz="2000" spc="75" dirty="0">
                <a:latin typeface="Arial MT"/>
                <a:cs typeface="Arial MT"/>
              </a:rPr>
              <a:t> </a:t>
            </a:r>
            <a:r>
              <a:rPr sz="2000" spc="-375" dirty="0">
                <a:latin typeface="Arial MT"/>
                <a:cs typeface="Arial MT"/>
              </a:rPr>
              <a:t>A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45" dirty="0">
                <a:latin typeface="Arial MT"/>
                <a:cs typeface="Arial MT"/>
              </a:rPr>
              <a:t>society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spc="-254" dirty="0">
                <a:latin typeface="Arial MT"/>
                <a:cs typeface="Arial MT"/>
              </a:rPr>
              <a:t>may</a:t>
            </a:r>
            <a:r>
              <a:rPr sz="2000" dirty="0">
                <a:latin typeface="Arial MT"/>
                <a:cs typeface="Arial MT"/>
              </a:rPr>
              <a:t> </a:t>
            </a:r>
            <a:r>
              <a:rPr sz="2000" spc="-105" dirty="0">
                <a:latin typeface="Arial MT"/>
                <a:cs typeface="Arial MT"/>
              </a:rPr>
              <a:t>restrict</a:t>
            </a:r>
            <a:r>
              <a:rPr sz="2000" spc="90" dirty="0">
                <a:latin typeface="Arial MT"/>
                <a:cs typeface="Arial MT"/>
              </a:rPr>
              <a:t> </a:t>
            </a:r>
            <a:r>
              <a:rPr sz="2000" spc="-254" dirty="0">
                <a:latin typeface="Arial MT"/>
                <a:cs typeface="Arial MT"/>
              </a:rPr>
              <a:t>p1aying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70" dirty="0">
                <a:latin typeface="Arial MT"/>
                <a:cs typeface="Arial MT"/>
              </a:rPr>
              <a:t>loud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95" dirty="0">
                <a:latin typeface="Arial MT"/>
                <a:cs typeface="Arial MT"/>
              </a:rPr>
              <a:t>music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spc="-140" dirty="0">
                <a:latin typeface="Arial MT"/>
                <a:cs typeface="Arial MT"/>
              </a:rPr>
              <a:t>late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75" dirty="0">
                <a:solidFill>
                  <a:srgbClr val="0C0C0C"/>
                </a:solidFill>
                <a:latin typeface="Arial MT"/>
                <a:cs typeface="Arial MT"/>
              </a:rPr>
              <a:t>at</a:t>
            </a:r>
            <a:r>
              <a:rPr sz="2000" spc="-60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night</a:t>
            </a:r>
            <a:endParaRPr sz="2000" dirty="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70260" y="2112433"/>
            <a:ext cx="1225550" cy="4699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900" spc="70" dirty="0">
                <a:solidFill>
                  <a:srgbClr val="CD6E2F"/>
                </a:solidFill>
                <a:latin typeface="Arial MT"/>
                <a:cs typeface="Arial MT"/>
              </a:rPr>
              <a:t>Swaraj</a:t>
            </a:r>
            <a:endParaRPr sz="2900">
              <a:latin typeface="Arial MT"/>
              <a:cs typeface="Arial M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3500" y="6261100"/>
            <a:ext cx="723900" cy="711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71000" y="6261100"/>
            <a:ext cx="736600" cy="711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8900" y="2628900"/>
            <a:ext cx="825500" cy="825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71000" y="2590800"/>
            <a:ext cx="736600" cy="901700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43416" y="252675"/>
            <a:ext cx="7394575" cy="1840230"/>
          </a:xfrm>
          <a:prstGeom prst="rect">
            <a:avLst/>
          </a:prstGeom>
        </p:spPr>
        <p:txBody>
          <a:bodyPr vert="horz" wrap="square" lIns="0" tIns="3124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60"/>
              </a:spcBef>
            </a:pPr>
            <a:r>
              <a:rPr sz="5750" dirty="0"/>
              <a:t>Sources</a:t>
            </a:r>
            <a:r>
              <a:rPr sz="5750" spc="-40" dirty="0"/>
              <a:t> </a:t>
            </a:r>
            <a:r>
              <a:rPr sz="5750" dirty="0"/>
              <a:t>of</a:t>
            </a:r>
            <a:r>
              <a:rPr sz="5750" spc="-245" dirty="0"/>
              <a:t> </a:t>
            </a:r>
            <a:r>
              <a:rPr sz="5750" spc="-10" dirty="0"/>
              <a:t>Constraints</a:t>
            </a:r>
            <a:endParaRPr sz="5750"/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3100" spc="-45" dirty="0"/>
              <a:t>Constraints</a:t>
            </a:r>
            <a:r>
              <a:rPr sz="3100" spc="-150" dirty="0"/>
              <a:t> </a:t>
            </a:r>
            <a:r>
              <a:rPr sz="3100" spc="-50" dirty="0"/>
              <a:t>can</a:t>
            </a:r>
            <a:r>
              <a:rPr sz="3100" spc="-165" dirty="0"/>
              <a:t> </a:t>
            </a:r>
            <a:r>
              <a:rPr sz="3100" spc="-45" dirty="0"/>
              <a:t>come</a:t>
            </a:r>
            <a:r>
              <a:rPr sz="3100" spc="-125" dirty="0"/>
              <a:t> </a:t>
            </a:r>
            <a:r>
              <a:rPr sz="3100" spc="-10" dirty="0"/>
              <a:t>from:</a:t>
            </a:r>
            <a:endParaRPr sz="3100"/>
          </a:p>
        </p:txBody>
      </p:sp>
      <p:sp>
        <p:nvSpPr>
          <p:cNvPr id="7" name="object 7"/>
          <p:cNvSpPr txBox="1"/>
          <p:nvPr/>
        </p:nvSpPr>
        <p:spPr>
          <a:xfrm>
            <a:off x="4703702" y="3494616"/>
            <a:ext cx="7994650" cy="533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00" dirty="0">
                <a:solidFill>
                  <a:srgbClr val="2D74A0"/>
                </a:solidFill>
                <a:latin typeface="Arial MT"/>
                <a:cs typeface="Arial MT"/>
              </a:rPr>
              <a:t>1.</a:t>
            </a:r>
            <a:r>
              <a:rPr sz="3300" spc="50" dirty="0">
                <a:solidFill>
                  <a:srgbClr val="2D74A0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1C6EA3"/>
                </a:solidFill>
                <a:latin typeface="Arial MT"/>
                <a:cs typeface="Arial MT"/>
              </a:rPr>
              <a:t>Government</a:t>
            </a:r>
            <a:r>
              <a:rPr sz="3300" spc="245" dirty="0">
                <a:solidFill>
                  <a:srgbClr val="1C6EA3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366E8C"/>
                </a:solidFill>
                <a:latin typeface="Arial MT"/>
                <a:cs typeface="Arial MT"/>
              </a:rPr>
              <a:t>/</a:t>
            </a:r>
            <a:r>
              <a:rPr sz="3300" spc="150" dirty="0">
                <a:solidFill>
                  <a:srgbClr val="366E8C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2D7EAE"/>
                </a:solidFill>
                <a:latin typeface="Arial MT"/>
                <a:cs typeface="Arial MT"/>
              </a:rPr>
              <a:t>Laws</a:t>
            </a:r>
            <a:r>
              <a:rPr sz="3300" spc="409" dirty="0">
                <a:solidFill>
                  <a:srgbClr val="2D7EAE"/>
                </a:solidFill>
                <a:latin typeface="Arial MT"/>
                <a:cs typeface="Arial MT"/>
              </a:rPr>
              <a:t> </a:t>
            </a:r>
            <a:r>
              <a:rPr sz="3300" spc="105" dirty="0">
                <a:solidFill>
                  <a:srgbClr val="1D6EA3"/>
                </a:solidFill>
                <a:latin typeface="Arial MT"/>
                <a:cs typeface="Arial MT"/>
              </a:rPr>
              <a:t>2.</a:t>
            </a:r>
            <a:r>
              <a:rPr sz="3300" spc="-190" dirty="0">
                <a:solidFill>
                  <a:srgbClr val="1D6EA3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286E97"/>
                </a:solidFill>
                <a:latin typeface="Arial MT"/>
                <a:cs typeface="Arial MT"/>
              </a:rPr>
              <a:t>Social</a:t>
            </a:r>
            <a:r>
              <a:rPr sz="3300" spc="-15" dirty="0">
                <a:solidFill>
                  <a:srgbClr val="286E97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2375A5"/>
                </a:solidFill>
                <a:latin typeface="Arial MT"/>
                <a:cs typeface="Arial MT"/>
              </a:rPr>
              <a:t>Inequality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8036" y="4105275"/>
            <a:ext cx="2727960" cy="58420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9525">
              <a:lnSpc>
                <a:spcPts val="2150"/>
              </a:lnSpc>
              <a:spcBef>
                <a:spcPts val="254"/>
              </a:spcBef>
            </a:pPr>
            <a:r>
              <a:rPr sz="1850" spc="-95" dirty="0">
                <a:latin typeface="Arial MT"/>
                <a:cs typeface="Arial MT"/>
              </a:rPr>
              <a:t>The</a:t>
            </a:r>
            <a:r>
              <a:rPr sz="1850" spc="-70" dirty="0">
                <a:latin typeface="Arial MT"/>
                <a:cs typeface="Arial MT"/>
              </a:rPr>
              <a:t> </a:t>
            </a:r>
            <a:r>
              <a:rPr sz="1850" spc="-20" dirty="0">
                <a:latin typeface="Arial MT"/>
                <a:cs typeface="Arial MT"/>
              </a:rPr>
              <a:t>state</a:t>
            </a:r>
            <a:r>
              <a:rPr sz="1850" spc="-110" dirty="0">
                <a:latin typeface="Arial MT"/>
                <a:cs typeface="Arial MT"/>
              </a:rPr>
              <a:t> </a:t>
            </a:r>
            <a:r>
              <a:rPr sz="1850" spc="-10" dirty="0">
                <a:latin typeface="Arial MT"/>
                <a:cs typeface="Arial MT"/>
              </a:rPr>
              <a:t>creaies</a:t>
            </a:r>
            <a:r>
              <a:rPr sz="1850" spc="10" dirty="0">
                <a:latin typeface="Arial MT"/>
                <a:cs typeface="Arial MT"/>
              </a:rPr>
              <a:t> </a:t>
            </a:r>
            <a:r>
              <a:rPr sz="1850" spc="-35" dirty="0">
                <a:latin typeface="Arial MT"/>
                <a:cs typeface="Arial MT"/>
              </a:rPr>
              <a:t>laws</a:t>
            </a:r>
            <a:r>
              <a:rPr sz="1850" spc="-130" dirty="0">
                <a:latin typeface="Arial MT"/>
                <a:cs typeface="Arial MT"/>
              </a:rPr>
              <a:t> </a:t>
            </a:r>
            <a:r>
              <a:rPr sz="1850" spc="-20" dirty="0">
                <a:latin typeface="Arial MT"/>
                <a:cs typeface="Arial MT"/>
              </a:rPr>
              <a:t>that </a:t>
            </a:r>
            <a:r>
              <a:rPr sz="1850" dirty="0">
                <a:latin typeface="Arial MT"/>
                <a:cs typeface="Arial MT"/>
              </a:rPr>
              <a:t>restrict</a:t>
            </a:r>
            <a:r>
              <a:rPr sz="1850" spc="-110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certain</a:t>
            </a:r>
            <a:r>
              <a:rPr sz="1850" spc="-60" dirty="0">
                <a:latin typeface="Arial MT"/>
                <a:cs typeface="Arial MT"/>
              </a:rPr>
              <a:t> </a:t>
            </a:r>
            <a:r>
              <a:rPr sz="1850" spc="-10" dirty="0">
                <a:latin typeface="Arial MT"/>
                <a:cs typeface="Arial MT"/>
              </a:rPr>
              <a:t>actions.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42602" y="4105275"/>
            <a:ext cx="3721100" cy="12319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5080" indent="4445">
              <a:lnSpc>
                <a:spcPct val="81600"/>
              </a:lnSpc>
              <a:spcBef>
                <a:spcPts val="530"/>
              </a:spcBef>
            </a:pPr>
            <a:r>
              <a:rPr sz="1850" spc="-50" dirty="0">
                <a:latin typeface="Arial MT"/>
                <a:cs typeface="Arial MT"/>
              </a:rPr>
              <a:t>Social</a:t>
            </a:r>
            <a:r>
              <a:rPr sz="1850" spc="-80" dirty="0">
                <a:latin typeface="Arial MT"/>
                <a:cs typeface="Arial MT"/>
              </a:rPr>
              <a:t> </a:t>
            </a:r>
            <a:r>
              <a:rPr sz="1850" spc="-50" dirty="0">
                <a:latin typeface="Arial MT"/>
                <a:cs typeface="Arial MT"/>
              </a:rPr>
              <a:t>and</a:t>
            </a:r>
            <a:r>
              <a:rPr sz="1850" spc="-80" dirty="0">
                <a:latin typeface="Arial MT"/>
                <a:cs typeface="Arial MT"/>
              </a:rPr>
              <a:t> </a:t>
            </a:r>
            <a:r>
              <a:rPr sz="1850" spc="-30" dirty="0">
                <a:latin typeface="Arial MT"/>
                <a:cs typeface="Arial MT"/>
              </a:rPr>
              <a:t>economic</a:t>
            </a:r>
            <a:r>
              <a:rPr sz="1850" spc="-80" dirty="0">
                <a:latin typeface="Arial MT"/>
                <a:cs typeface="Arial MT"/>
              </a:rPr>
              <a:t> </a:t>
            </a:r>
            <a:r>
              <a:rPr sz="1850" spc="-35" dirty="0">
                <a:latin typeface="Arial MT"/>
                <a:cs typeface="Arial MT"/>
              </a:rPr>
              <a:t>inequalities</a:t>
            </a:r>
            <a:r>
              <a:rPr sz="1850" dirty="0">
                <a:latin typeface="Arial MT"/>
                <a:cs typeface="Arial MT"/>
              </a:rPr>
              <a:t> </a:t>
            </a:r>
            <a:r>
              <a:rPr sz="1850" spc="-25" dirty="0">
                <a:solidFill>
                  <a:srgbClr val="0C0C0C"/>
                </a:solidFill>
                <a:latin typeface="Arial MT"/>
                <a:cs typeface="Arial MT"/>
              </a:rPr>
              <a:t>can </a:t>
            </a:r>
            <a:r>
              <a:rPr sz="1850" dirty="0">
                <a:latin typeface="Arial MT"/>
                <a:cs typeface="Arial MT"/>
              </a:rPr>
              <a:t>restrict</a:t>
            </a:r>
            <a:r>
              <a:rPr sz="1850" spc="-45" dirty="0">
                <a:latin typeface="Arial MT"/>
                <a:cs typeface="Arial MT"/>
              </a:rPr>
              <a:t> </a:t>
            </a:r>
            <a:r>
              <a:rPr sz="1850" spc="-70" dirty="0">
                <a:latin typeface="Arial MT"/>
                <a:cs typeface="Arial MT"/>
              </a:rPr>
              <a:t>people's</a:t>
            </a:r>
            <a:r>
              <a:rPr sz="1850" spc="-55" dirty="0">
                <a:latin typeface="Arial MT"/>
                <a:cs typeface="Arial MT"/>
              </a:rPr>
              <a:t> </a:t>
            </a:r>
            <a:r>
              <a:rPr sz="1850" spc="-40" dirty="0">
                <a:latin typeface="Arial MT"/>
                <a:cs typeface="Arial MT"/>
              </a:rPr>
              <a:t>freedom.</a:t>
            </a:r>
            <a:r>
              <a:rPr sz="1850" spc="-90" dirty="0">
                <a:latin typeface="Arial MT"/>
                <a:cs typeface="Arial MT"/>
              </a:rPr>
              <a:t> </a:t>
            </a:r>
            <a:r>
              <a:rPr sz="1850" spc="-25" dirty="0">
                <a:latin typeface="Arial MT"/>
                <a:cs typeface="Arial MT"/>
              </a:rPr>
              <a:t>For </a:t>
            </a:r>
            <a:r>
              <a:rPr sz="1850" spc="-70" dirty="0">
                <a:latin typeface="Arial MT"/>
                <a:cs typeface="Arial MT"/>
              </a:rPr>
              <a:t>example,</a:t>
            </a:r>
            <a:r>
              <a:rPr sz="1850" spc="-60" dirty="0">
                <a:latin typeface="Arial MT"/>
                <a:cs typeface="Arial MT"/>
              </a:rPr>
              <a:t> </a:t>
            </a:r>
            <a:r>
              <a:rPr sz="1850" spc="-45" dirty="0">
                <a:latin typeface="Arial MT"/>
                <a:cs typeface="Arial MT"/>
              </a:rPr>
              <a:t>poverty</a:t>
            </a:r>
            <a:r>
              <a:rPr sz="1850" spc="-75" dirty="0">
                <a:latin typeface="Arial MT"/>
                <a:cs typeface="Arial MT"/>
              </a:rPr>
              <a:t> </a:t>
            </a:r>
            <a:r>
              <a:rPr sz="1850" spc="-50" dirty="0">
                <a:latin typeface="Arial MT"/>
                <a:cs typeface="Arial MT"/>
              </a:rPr>
              <a:t>may</a:t>
            </a:r>
            <a:r>
              <a:rPr sz="1850" spc="-55" dirty="0">
                <a:latin typeface="Arial MT"/>
                <a:cs typeface="Arial MT"/>
              </a:rPr>
              <a:t> </a:t>
            </a:r>
            <a:r>
              <a:rPr sz="1850" spc="-65" dirty="0">
                <a:latin typeface="Arial MT"/>
                <a:cs typeface="Arial MT"/>
              </a:rPr>
              <a:t>prevent</a:t>
            </a:r>
            <a:r>
              <a:rPr sz="1850" spc="-30" dirty="0">
                <a:latin typeface="Arial MT"/>
                <a:cs typeface="Arial MT"/>
              </a:rPr>
              <a:t> </a:t>
            </a:r>
            <a:r>
              <a:rPr sz="1850" spc="-50" dirty="0">
                <a:latin typeface="Arial MT"/>
                <a:cs typeface="Arial MT"/>
              </a:rPr>
              <a:t>a </a:t>
            </a:r>
            <a:r>
              <a:rPr sz="1850" spc="-45" dirty="0">
                <a:latin typeface="Arial MT"/>
                <a:cs typeface="Arial MT"/>
              </a:rPr>
              <a:t>person</a:t>
            </a:r>
            <a:r>
              <a:rPr sz="1850" spc="-25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from</a:t>
            </a:r>
            <a:r>
              <a:rPr sz="1850" spc="-105" dirty="0">
                <a:latin typeface="Arial MT"/>
                <a:cs typeface="Arial MT"/>
              </a:rPr>
              <a:t> </a:t>
            </a:r>
            <a:r>
              <a:rPr sz="1850" spc="-30" dirty="0">
                <a:latin typeface="Arial MT"/>
                <a:cs typeface="Arial MT"/>
              </a:rPr>
              <a:t>getting</a:t>
            </a:r>
            <a:r>
              <a:rPr sz="1850" spc="-95" dirty="0">
                <a:latin typeface="Arial MT"/>
                <a:cs typeface="Arial MT"/>
              </a:rPr>
              <a:t> </a:t>
            </a:r>
            <a:r>
              <a:rPr sz="1850" spc="-40" dirty="0">
                <a:latin typeface="Arial MT"/>
                <a:cs typeface="Arial MT"/>
              </a:rPr>
              <a:t>proper</a:t>
            </a:r>
            <a:r>
              <a:rPr sz="1850" spc="-30" dirty="0">
                <a:latin typeface="Arial MT"/>
                <a:cs typeface="Arial MT"/>
              </a:rPr>
              <a:t> education </a:t>
            </a:r>
            <a:r>
              <a:rPr sz="1850" spc="-50" dirty="0">
                <a:latin typeface="Arial MT"/>
                <a:cs typeface="Arial MT"/>
              </a:rPr>
              <a:t>or</a:t>
            </a:r>
            <a:r>
              <a:rPr sz="1850" spc="-80" dirty="0">
                <a:latin typeface="Arial MT"/>
                <a:cs typeface="Arial MT"/>
              </a:rPr>
              <a:t> </a:t>
            </a:r>
            <a:r>
              <a:rPr sz="1850" spc="-35" dirty="0">
                <a:latin typeface="Arial MT"/>
                <a:cs typeface="Arial MT"/>
              </a:rPr>
              <a:t>choosing</a:t>
            </a:r>
            <a:r>
              <a:rPr sz="1850" spc="-65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the</a:t>
            </a:r>
            <a:r>
              <a:rPr sz="1850" spc="-35" dirty="0">
                <a:latin typeface="Arial MT"/>
                <a:cs typeface="Arial MT"/>
              </a:rPr>
              <a:t> </a:t>
            </a:r>
            <a:r>
              <a:rPr sz="1850" spc="-50" dirty="0">
                <a:latin typeface="Arial MT"/>
                <a:cs typeface="Arial MT"/>
              </a:rPr>
              <a:t>work</a:t>
            </a:r>
            <a:r>
              <a:rPr sz="1850" spc="-75" dirty="0">
                <a:latin typeface="Arial MT"/>
                <a:cs typeface="Arial MT"/>
              </a:rPr>
              <a:t> </a:t>
            </a:r>
            <a:r>
              <a:rPr sz="1850" spc="-60" dirty="0">
                <a:latin typeface="Arial MT"/>
                <a:cs typeface="Arial MT"/>
              </a:rPr>
              <a:t>they</a:t>
            </a:r>
            <a:r>
              <a:rPr sz="1850" spc="-70" dirty="0">
                <a:latin typeface="Arial MT"/>
                <a:cs typeface="Arial MT"/>
              </a:rPr>
              <a:t> </a:t>
            </a:r>
            <a:r>
              <a:rPr sz="1850" spc="-10" dirty="0">
                <a:latin typeface="Arial MT"/>
                <a:cs typeface="Arial MT"/>
              </a:rPr>
              <a:t>want.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95520" y="6874422"/>
            <a:ext cx="3773804" cy="1715770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3300" spc="135" dirty="0">
                <a:solidFill>
                  <a:srgbClr val="286E91"/>
                </a:solidFill>
                <a:latin typeface="Arial MT"/>
                <a:cs typeface="Arial MT"/>
              </a:rPr>
              <a:t>3.</a:t>
            </a:r>
            <a:r>
              <a:rPr sz="3300" spc="-190" dirty="0">
                <a:solidFill>
                  <a:srgbClr val="286E91"/>
                </a:solidFill>
                <a:latin typeface="Arial MT"/>
                <a:cs typeface="Arial MT"/>
              </a:rPr>
              <a:t> </a:t>
            </a:r>
            <a:r>
              <a:rPr sz="3300" dirty="0">
                <a:solidFill>
                  <a:srgbClr val="317EAF"/>
                </a:solidFill>
                <a:latin typeface="Arial MT"/>
                <a:cs typeface="Arial MT"/>
              </a:rPr>
              <a:t>External</a:t>
            </a:r>
            <a:r>
              <a:rPr sz="3300" spc="40" dirty="0">
                <a:solidFill>
                  <a:srgbClr val="317EAF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216EA3"/>
                </a:solidFill>
                <a:latin typeface="Arial MT"/>
                <a:cs typeface="Arial MT"/>
              </a:rPr>
              <a:t>Controls</a:t>
            </a:r>
            <a:endParaRPr sz="3300">
              <a:latin typeface="Arial MT"/>
              <a:cs typeface="Arial MT"/>
            </a:endParaRPr>
          </a:p>
          <a:p>
            <a:pPr marL="343535" marR="391160" indent="8890" algn="just">
              <a:lnSpc>
                <a:spcPts val="2100"/>
              </a:lnSpc>
              <a:spcBef>
                <a:spcPts val="1360"/>
              </a:spcBef>
            </a:pPr>
            <a:r>
              <a:rPr sz="2000" spc="-100" dirty="0">
                <a:latin typeface="Arial MT"/>
                <a:cs typeface="Arial MT"/>
              </a:rPr>
              <a:t>Restriciions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spc="-130" dirty="0">
                <a:latin typeface="Arial MT"/>
                <a:cs typeface="Arial MT"/>
              </a:rPr>
              <a:t>imposed</a:t>
            </a:r>
            <a:r>
              <a:rPr sz="2000" spc="105" dirty="0">
                <a:latin typeface="Arial MT"/>
                <a:cs typeface="Arial MT"/>
              </a:rPr>
              <a:t> </a:t>
            </a:r>
            <a:r>
              <a:rPr sz="2000" spc="-290" dirty="0">
                <a:latin typeface="Arial MT"/>
                <a:cs typeface="Arial MT"/>
              </a:rPr>
              <a:t>by</a:t>
            </a:r>
            <a:r>
              <a:rPr sz="2000" spc="1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other </a:t>
            </a:r>
            <a:r>
              <a:rPr sz="2000" spc="-125" dirty="0">
                <a:latin typeface="Arial MT"/>
                <a:cs typeface="Arial MT"/>
              </a:rPr>
              <a:t>people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80" dirty="0">
                <a:latin typeface="Arial MT"/>
                <a:cs typeface="Arial MT"/>
              </a:rPr>
              <a:t>or</a:t>
            </a:r>
            <a:r>
              <a:rPr sz="2000" spc="45" dirty="0">
                <a:latin typeface="Arial MT"/>
                <a:cs typeface="Arial MT"/>
              </a:rPr>
              <a:t> </a:t>
            </a:r>
            <a:r>
              <a:rPr sz="2000" spc="-65" dirty="0">
                <a:latin typeface="Arial MT"/>
                <a:cs typeface="Arial MT"/>
              </a:rPr>
              <a:t>institutions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65" dirty="0">
                <a:latin typeface="Arial MT"/>
                <a:cs typeface="Arial MT"/>
              </a:rPr>
              <a:t>can</a:t>
            </a:r>
            <a:r>
              <a:rPr sz="2000" spc="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limit </a:t>
            </a:r>
            <a:r>
              <a:rPr sz="1950" spc="-80" dirty="0">
                <a:latin typeface="Arial MT"/>
                <a:cs typeface="Arial MT"/>
              </a:rPr>
              <a:t>individual</a:t>
            </a:r>
            <a:r>
              <a:rPr sz="1950" spc="25" dirty="0">
                <a:latin typeface="Arial MT"/>
                <a:cs typeface="Arial MT"/>
              </a:rPr>
              <a:t> </a:t>
            </a:r>
            <a:r>
              <a:rPr sz="1950" spc="-10" dirty="0">
                <a:latin typeface="Arial MT"/>
                <a:cs typeface="Arial MT"/>
              </a:rPr>
              <a:t>freedom.</a:t>
            </a:r>
            <a:endParaRPr sz="19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4021" y="6874422"/>
            <a:ext cx="3597910" cy="1984375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3300" spc="65" dirty="0">
                <a:solidFill>
                  <a:srgbClr val="1D7CB6"/>
                </a:solidFill>
                <a:latin typeface="Arial MT"/>
                <a:cs typeface="Arial MT"/>
              </a:rPr>
              <a:t>4.</a:t>
            </a:r>
            <a:r>
              <a:rPr sz="3300" spc="-120" dirty="0">
                <a:solidFill>
                  <a:srgbClr val="1D7CB6"/>
                </a:solidFill>
                <a:latin typeface="Arial MT"/>
                <a:cs typeface="Arial MT"/>
              </a:rPr>
              <a:t> </a:t>
            </a:r>
            <a:r>
              <a:rPr sz="3300" spc="-10" dirty="0">
                <a:solidFill>
                  <a:srgbClr val="2170A1"/>
                </a:solidFill>
                <a:latin typeface="Arial MT"/>
                <a:cs typeface="Arial MT"/>
              </a:rPr>
              <a:t>Domination</a:t>
            </a:r>
            <a:endParaRPr sz="3300">
              <a:latin typeface="Arial MT"/>
              <a:cs typeface="Arial MT"/>
            </a:endParaRPr>
          </a:p>
          <a:p>
            <a:pPr marL="167005">
              <a:lnSpc>
                <a:spcPts val="2250"/>
              </a:lnSpc>
              <a:spcBef>
                <a:spcPts val="1040"/>
              </a:spcBef>
            </a:pPr>
            <a:r>
              <a:rPr sz="2000" spc="-245" dirty="0">
                <a:latin typeface="Arial MT"/>
                <a:cs typeface="Arial MT"/>
              </a:rPr>
              <a:t>When</a:t>
            </a:r>
            <a:r>
              <a:rPr sz="2000" spc="125" dirty="0">
                <a:latin typeface="Arial MT"/>
                <a:cs typeface="Arial MT"/>
              </a:rPr>
              <a:t> </a:t>
            </a:r>
            <a:r>
              <a:rPr sz="2000" spc="-160" dirty="0">
                <a:latin typeface="Arial MT"/>
                <a:cs typeface="Arial MT"/>
              </a:rPr>
              <a:t>some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5" dirty="0">
                <a:latin typeface="Arial MT"/>
                <a:cs typeface="Arial MT"/>
              </a:rPr>
              <a:t>individuals</a:t>
            </a:r>
            <a:r>
              <a:rPr sz="2000" spc="6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or</a:t>
            </a:r>
            <a:endParaRPr sz="2000">
              <a:latin typeface="Arial MT"/>
              <a:cs typeface="Arial MT"/>
            </a:endParaRPr>
          </a:p>
          <a:p>
            <a:pPr marL="160655" marR="5080" indent="635">
              <a:lnSpc>
                <a:spcPts val="2100"/>
              </a:lnSpc>
              <a:spcBef>
                <a:spcPts val="170"/>
              </a:spcBef>
            </a:pPr>
            <a:r>
              <a:rPr sz="2000" spc="-130" dirty="0">
                <a:latin typeface="Arial MT"/>
                <a:cs typeface="Arial MT"/>
              </a:rPr>
              <a:t>groups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75" dirty="0">
                <a:latin typeface="Arial MT"/>
                <a:cs typeface="Arial MT"/>
              </a:rPr>
              <a:t>have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spc="-150" dirty="0">
                <a:latin typeface="Arial MT"/>
                <a:cs typeface="Arial MT"/>
              </a:rPr>
              <a:t>excessive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35" dirty="0">
                <a:latin typeface="Arial MT"/>
                <a:cs typeface="Arial MT"/>
              </a:rPr>
              <a:t>power</a:t>
            </a:r>
            <a:r>
              <a:rPr sz="2000" spc="150" dirty="0">
                <a:latin typeface="Arial MT"/>
                <a:cs typeface="Arial MT"/>
              </a:rPr>
              <a:t> </a:t>
            </a:r>
            <a:r>
              <a:rPr sz="2000" spc="-114" dirty="0">
                <a:latin typeface="Arial MT"/>
                <a:cs typeface="Arial MT"/>
              </a:rPr>
              <a:t>over </a:t>
            </a:r>
            <a:r>
              <a:rPr sz="1950" spc="-95" dirty="0">
                <a:latin typeface="Arial MT"/>
                <a:cs typeface="Arial MT"/>
              </a:rPr>
              <a:t>others,</a:t>
            </a:r>
            <a:r>
              <a:rPr sz="1950" spc="-110" dirty="0">
                <a:latin typeface="Arial MT"/>
                <a:cs typeface="Arial MT"/>
              </a:rPr>
              <a:t> </a:t>
            </a:r>
            <a:r>
              <a:rPr sz="1950" dirty="0">
                <a:latin typeface="Arial MT"/>
                <a:cs typeface="Arial MT"/>
              </a:rPr>
              <a:t>it</a:t>
            </a:r>
            <a:r>
              <a:rPr sz="1950" spc="-40" dirty="0">
                <a:latin typeface="Arial MT"/>
                <a:cs typeface="Arial MT"/>
              </a:rPr>
              <a:t> </a:t>
            </a:r>
            <a:r>
              <a:rPr sz="1950" spc="-120" dirty="0">
                <a:latin typeface="Arial MT"/>
                <a:cs typeface="Arial MT"/>
              </a:rPr>
              <a:t>can</a:t>
            </a:r>
            <a:r>
              <a:rPr sz="1950" spc="-15" dirty="0">
                <a:latin typeface="Arial MT"/>
                <a:cs typeface="Arial MT"/>
              </a:rPr>
              <a:t> </a:t>
            </a:r>
            <a:r>
              <a:rPr sz="1950" spc="-114" dirty="0">
                <a:latin typeface="Arial MT"/>
                <a:cs typeface="Arial MT"/>
              </a:rPr>
              <a:t>lead</a:t>
            </a:r>
            <a:r>
              <a:rPr sz="1950" spc="-25" dirty="0">
                <a:latin typeface="Arial MT"/>
                <a:cs typeface="Arial MT"/>
              </a:rPr>
              <a:t> </a:t>
            </a:r>
            <a:r>
              <a:rPr sz="1950" spc="-35" dirty="0">
                <a:latin typeface="Arial MT"/>
                <a:cs typeface="Arial MT"/>
              </a:rPr>
              <a:t>to</a:t>
            </a:r>
            <a:r>
              <a:rPr sz="1950" spc="-150" dirty="0">
                <a:latin typeface="Arial MT"/>
                <a:cs typeface="Arial MT"/>
              </a:rPr>
              <a:t> </a:t>
            </a:r>
            <a:r>
              <a:rPr sz="1950" spc="-10" dirty="0">
                <a:latin typeface="Arial MT"/>
                <a:cs typeface="Arial MT"/>
              </a:rPr>
              <a:t>domination </a:t>
            </a:r>
            <a:r>
              <a:rPr sz="2000" spc="-155" dirty="0">
                <a:latin typeface="Arial MT"/>
                <a:cs typeface="Arial MT"/>
              </a:rPr>
              <a:t>and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75" dirty="0">
                <a:latin typeface="Arial MT"/>
                <a:cs typeface="Arial MT"/>
              </a:rPr>
              <a:t>restrict</a:t>
            </a:r>
            <a:r>
              <a:rPr sz="2000" spc="1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freedom.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000" y="7200900"/>
            <a:ext cx="4648200" cy="1778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48500" y="6731000"/>
            <a:ext cx="152400" cy="76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8500" y="6108700"/>
            <a:ext cx="152400" cy="762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48500" y="5486400"/>
            <a:ext cx="152400" cy="762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48500" y="4864100"/>
            <a:ext cx="152400" cy="76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785600" y="1625600"/>
            <a:ext cx="4953000" cy="736600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301316" y="1748367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5465233"/>
                </a:moveTo>
                <a:lnTo>
                  <a:pt x="0" y="0"/>
                </a:lnTo>
              </a:path>
            </a:pathLst>
          </a:custGeom>
          <a:ln w="4233">
            <a:solidFill>
              <a:srgbClr val="777C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40016" y="1748367"/>
            <a:ext cx="0" cy="5465445"/>
          </a:xfrm>
          <a:custGeom>
            <a:avLst/>
            <a:gdLst/>
            <a:ahLst/>
            <a:cxnLst/>
            <a:rect l="l" t="t" r="r" b="b"/>
            <a:pathLst>
              <a:path h="5465445">
                <a:moveTo>
                  <a:pt x="0" y="5465233"/>
                </a:moveTo>
                <a:lnTo>
                  <a:pt x="0" y="0"/>
                </a:lnTo>
              </a:path>
            </a:pathLst>
          </a:custGeom>
          <a:ln w="4233">
            <a:solidFill>
              <a:srgbClr val="777C7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74400" y="7213600"/>
            <a:ext cx="165100" cy="1524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5800" y="6629400"/>
            <a:ext cx="5029200" cy="2298700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868766" y="500238"/>
            <a:ext cx="8660130" cy="766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850" spc="95" dirty="0"/>
              <a:t>Why</a:t>
            </a:r>
            <a:r>
              <a:rPr sz="4850" spc="-195" dirty="0"/>
              <a:t> </a:t>
            </a:r>
            <a:r>
              <a:rPr sz="4850" dirty="0"/>
              <a:t>Do</a:t>
            </a:r>
            <a:r>
              <a:rPr sz="4850" spc="-190" dirty="0"/>
              <a:t> </a:t>
            </a:r>
            <a:r>
              <a:rPr sz="4850" spc="-85" dirty="0"/>
              <a:t>We</a:t>
            </a:r>
            <a:r>
              <a:rPr sz="4850" spc="-305" dirty="0"/>
              <a:t> </a:t>
            </a:r>
            <a:r>
              <a:rPr sz="4850" spc="50" dirty="0"/>
              <a:t>Need</a:t>
            </a:r>
            <a:r>
              <a:rPr sz="4850" spc="-280" dirty="0"/>
              <a:t> </a:t>
            </a:r>
            <a:r>
              <a:rPr sz="4850" spc="75" dirty="0"/>
              <a:t>Constraints?</a:t>
            </a:r>
            <a:endParaRPr sz="4850"/>
          </a:p>
        </p:txBody>
      </p:sp>
      <p:sp>
        <p:nvSpPr>
          <p:cNvPr id="13" name="object 13"/>
          <p:cNvSpPr txBox="1"/>
          <p:nvPr/>
        </p:nvSpPr>
        <p:spPr>
          <a:xfrm>
            <a:off x="911597" y="2014713"/>
            <a:ext cx="4636770" cy="206502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 indent="15875">
              <a:lnSpc>
                <a:spcPct val="87000"/>
              </a:lnSpc>
              <a:spcBef>
                <a:spcPts val="595"/>
              </a:spcBef>
            </a:pPr>
            <a:r>
              <a:rPr sz="2950" spc="-145" dirty="0">
                <a:latin typeface="Arial MT"/>
                <a:cs typeface="Arial MT"/>
              </a:rPr>
              <a:t>At</a:t>
            </a:r>
            <a:r>
              <a:rPr sz="2950" spc="-65" dirty="0">
                <a:latin typeface="Arial MT"/>
                <a:cs typeface="Arial MT"/>
              </a:rPr>
              <a:t> </a:t>
            </a:r>
            <a:r>
              <a:rPr sz="2950" dirty="0">
                <a:latin typeface="Arial MT"/>
                <a:cs typeface="Arial MT"/>
              </a:rPr>
              <a:t>first,</a:t>
            </a:r>
            <a:r>
              <a:rPr sz="2950" spc="-204" dirty="0">
                <a:latin typeface="Arial MT"/>
                <a:cs typeface="Arial MT"/>
              </a:rPr>
              <a:t> </a:t>
            </a:r>
            <a:r>
              <a:rPr sz="2950" spc="-90" dirty="0">
                <a:latin typeface="Arial MT"/>
                <a:cs typeface="Arial MT"/>
              </a:rPr>
              <a:t>freedom</a:t>
            </a:r>
            <a:r>
              <a:rPr sz="2950" spc="-40" dirty="0">
                <a:latin typeface="Arial MT"/>
                <a:cs typeface="Arial MT"/>
              </a:rPr>
              <a:t> </a:t>
            </a:r>
            <a:r>
              <a:rPr sz="2950" spc="-195" dirty="0">
                <a:latin typeface="Arial MT"/>
                <a:cs typeface="Arial MT"/>
              </a:rPr>
              <a:t>may</a:t>
            </a:r>
            <a:r>
              <a:rPr sz="2950" spc="-10" dirty="0">
                <a:latin typeface="Arial MT"/>
                <a:cs typeface="Arial MT"/>
              </a:rPr>
              <a:t> </a:t>
            </a:r>
            <a:r>
              <a:rPr sz="2950" spc="-170" dirty="0">
                <a:latin typeface="Arial MT"/>
                <a:cs typeface="Arial MT"/>
              </a:rPr>
              <a:t>seem</a:t>
            </a:r>
            <a:r>
              <a:rPr sz="2950" spc="-40" dirty="0">
                <a:latin typeface="Arial MT"/>
                <a:cs typeface="Arial MT"/>
              </a:rPr>
              <a:t> </a:t>
            </a:r>
            <a:r>
              <a:rPr sz="2950" spc="-25" dirty="0">
                <a:latin typeface="Arial MT"/>
                <a:cs typeface="Arial MT"/>
              </a:rPr>
              <a:t>to </a:t>
            </a:r>
            <a:r>
              <a:rPr sz="2900" spc="-145" dirty="0">
                <a:latin typeface="Arial MT"/>
                <a:cs typeface="Arial MT"/>
              </a:rPr>
              <a:t>mean</a:t>
            </a:r>
            <a:r>
              <a:rPr sz="2900" spc="-55" dirty="0">
                <a:latin typeface="Arial MT"/>
                <a:cs typeface="Arial MT"/>
              </a:rPr>
              <a:t> </a:t>
            </a:r>
            <a:r>
              <a:rPr sz="2900" spc="-120" dirty="0">
                <a:latin typeface="Arial MT"/>
                <a:cs typeface="Arial MT"/>
              </a:rPr>
              <a:t>no </a:t>
            </a:r>
            <a:r>
              <a:rPr sz="2900" spc="-20" dirty="0">
                <a:latin typeface="Arial MT"/>
                <a:cs typeface="Arial MT"/>
              </a:rPr>
              <a:t>restrictions.</a:t>
            </a:r>
            <a:r>
              <a:rPr sz="2900" spc="-90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But </a:t>
            </a:r>
            <a:r>
              <a:rPr sz="3100" spc="-165" dirty="0">
                <a:latin typeface="Arial MT"/>
                <a:cs typeface="Arial MT"/>
              </a:rPr>
              <a:t>complete</a:t>
            </a:r>
            <a:r>
              <a:rPr sz="3100" spc="-30" dirty="0">
                <a:latin typeface="Arial MT"/>
                <a:cs typeface="Arial MT"/>
              </a:rPr>
              <a:t> </a:t>
            </a:r>
            <a:r>
              <a:rPr sz="3100" spc="-229" dirty="0">
                <a:latin typeface="Arial MT"/>
                <a:cs typeface="Arial MT"/>
              </a:rPr>
              <a:t>absence</a:t>
            </a:r>
            <a:r>
              <a:rPr sz="3100" spc="15" dirty="0">
                <a:latin typeface="Arial MT"/>
                <a:cs typeface="Arial MT"/>
              </a:rPr>
              <a:t> </a:t>
            </a:r>
            <a:r>
              <a:rPr sz="3100" spc="-25" dirty="0">
                <a:latin typeface="Arial MT"/>
                <a:cs typeface="Arial MT"/>
              </a:rPr>
              <a:t>of </a:t>
            </a:r>
            <a:r>
              <a:rPr sz="3100" spc="-114" dirty="0">
                <a:latin typeface="Arial MT"/>
                <a:cs typeface="Arial MT"/>
              </a:rPr>
              <a:t>restrictions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-220" dirty="0">
                <a:latin typeface="Arial MT"/>
                <a:cs typeface="Arial MT"/>
              </a:rPr>
              <a:t>can</a:t>
            </a:r>
            <a:r>
              <a:rPr sz="3100" spc="-145" dirty="0">
                <a:latin typeface="Arial MT"/>
                <a:cs typeface="Arial MT"/>
              </a:rPr>
              <a:t> </a:t>
            </a:r>
            <a:r>
              <a:rPr sz="3100" spc="-10" dirty="0">
                <a:latin typeface="Arial MT"/>
                <a:cs typeface="Arial MT"/>
              </a:rPr>
              <a:t>create </a:t>
            </a:r>
            <a:r>
              <a:rPr sz="2850" dirty="0">
                <a:latin typeface="Arial MT"/>
                <a:cs typeface="Arial MT"/>
              </a:rPr>
              <a:t>conflicts</a:t>
            </a:r>
            <a:r>
              <a:rPr sz="2850" spc="-25" dirty="0">
                <a:latin typeface="Arial MT"/>
                <a:cs typeface="Arial MT"/>
              </a:rPr>
              <a:t> </a:t>
            </a:r>
            <a:r>
              <a:rPr sz="2850" spc="-35" dirty="0">
                <a:latin typeface="Arial MT"/>
                <a:cs typeface="Arial MT"/>
              </a:rPr>
              <a:t>between</a:t>
            </a:r>
            <a:r>
              <a:rPr sz="2850" spc="-85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individuals.</a:t>
            </a:r>
            <a:endParaRPr sz="28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4030" y="4393494"/>
            <a:ext cx="3407410" cy="1683385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12700" marR="5080" indent="8255">
              <a:lnSpc>
                <a:spcPct val="89400"/>
              </a:lnSpc>
              <a:spcBef>
                <a:spcPts val="490"/>
              </a:spcBef>
            </a:pPr>
            <a:r>
              <a:rPr sz="3050" spc="-220" dirty="0">
                <a:latin typeface="Arial MT"/>
                <a:cs typeface="Arial MT"/>
              </a:rPr>
              <a:t>Why?</a:t>
            </a:r>
            <a:r>
              <a:rPr sz="3050" spc="-185" dirty="0">
                <a:latin typeface="Arial MT"/>
                <a:cs typeface="Arial MT"/>
              </a:rPr>
              <a:t> </a:t>
            </a:r>
            <a:r>
              <a:rPr sz="3050" spc="-210" dirty="0">
                <a:latin typeface="Arial MT"/>
                <a:cs typeface="Arial MT"/>
              </a:rPr>
              <a:t>Because</a:t>
            </a:r>
            <a:r>
              <a:rPr sz="3050" spc="30" dirty="0">
                <a:latin typeface="Arial MT"/>
                <a:cs typeface="Arial MT"/>
              </a:rPr>
              <a:t> </a:t>
            </a:r>
            <a:r>
              <a:rPr sz="3050" spc="-25" dirty="0">
                <a:latin typeface="Arial MT"/>
                <a:cs typeface="Arial MT"/>
              </a:rPr>
              <a:t>one </a:t>
            </a:r>
            <a:r>
              <a:rPr sz="2750" dirty="0">
                <a:latin typeface="Arial MT"/>
                <a:cs typeface="Arial MT"/>
              </a:rPr>
              <a:t>person's</a:t>
            </a:r>
            <a:r>
              <a:rPr sz="2750" spc="120" dirty="0">
                <a:latin typeface="Arial MT"/>
                <a:cs typeface="Arial MT"/>
              </a:rPr>
              <a:t> </a:t>
            </a:r>
            <a:r>
              <a:rPr sz="2750" dirty="0">
                <a:latin typeface="Arial MT"/>
                <a:cs typeface="Arial MT"/>
              </a:rPr>
              <a:t>freedom</a:t>
            </a:r>
            <a:r>
              <a:rPr sz="2750" spc="120" dirty="0">
                <a:latin typeface="Arial MT"/>
                <a:cs typeface="Arial MT"/>
              </a:rPr>
              <a:t> </a:t>
            </a:r>
            <a:r>
              <a:rPr sz="2750" spc="-25" dirty="0">
                <a:latin typeface="Arial MT"/>
                <a:cs typeface="Arial MT"/>
              </a:rPr>
              <a:t>can </a:t>
            </a:r>
            <a:r>
              <a:rPr sz="3050" spc="-75" dirty="0">
                <a:latin typeface="Arial MT"/>
                <a:cs typeface="Arial MT"/>
              </a:rPr>
              <a:t>interfere</a:t>
            </a:r>
            <a:r>
              <a:rPr sz="3050" spc="-120" dirty="0">
                <a:latin typeface="Arial MT"/>
                <a:cs typeface="Arial MT"/>
              </a:rPr>
              <a:t> </a:t>
            </a:r>
            <a:r>
              <a:rPr sz="3050" spc="-65" dirty="0">
                <a:latin typeface="Arial MT"/>
                <a:cs typeface="Arial MT"/>
              </a:rPr>
              <a:t>with</a:t>
            </a:r>
            <a:r>
              <a:rPr sz="3050" spc="-145" dirty="0">
                <a:latin typeface="Arial MT"/>
                <a:cs typeface="Arial MT"/>
              </a:rPr>
              <a:t> </a:t>
            </a:r>
            <a:r>
              <a:rPr sz="3050" spc="-135" dirty="0">
                <a:latin typeface="Arial MT"/>
                <a:cs typeface="Arial MT"/>
              </a:rPr>
              <a:t>another </a:t>
            </a:r>
            <a:r>
              <a:rPr sz="2950" spc="-70" dirty="0">
                <a:latin typeface="Arial MT"/>
                <a:cs typeface="Arial MT"/>
              </a:rPr>
              <a:t>person's </a:t>
            </a:r>
            <a:r>
              <a:rPr sz="2950" spc="-10" dirty="0">
                <a:latin typeface="Arial MT"/>
                <a:cs typeface="Arial MT"/>
              </a:rPr>
              <a:t>freedom.</a:t>
            </a:r>
            <a:endParaRPr sz="295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5095" y="1717322"/>
            <a:ext cx="4087495" cy="27057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4425"/>
              </a:lnSpc>
              <a:spcBef>
                <a:spcPts val="125"/>
              </a:spcBef>
            </a:pPr>
            <a:r>
              <a:rPr sz="4000" spc="-140" dirty="0">
                <a:latin typeface="Trebuchet MS"/>
                <a:cs typeface="Trebuchet MS"/>
              </a:rPr>
              <a:t>Individual</a:t>
            </a:r>
            <a:r>
              <a:rPr sz="4000" spc="-130" dirty="0">
                <a:latin typeface="Trebuchet MS"/>
                <a:cs typeface="Trebuchet MS"/>
              </a:rPr>
              <a:t> </a:t>
            </a:r>
            <a:r>
              <a:rPr sz="4000" spc="-125" dirty="0">
                <a:latin typeface="Trebuchet MS"/>
                <a:cs typeface="Trebuchet MS"/>
              </a:rPr>
              <a:t>Freedom</a:t>
            </a:r>
            <a:endParaRPr sz="4000">
              <a:latin typeface="Trebuchet MS"/>
              <a:cs typeface="Trebuchet MS"/>
            </a:endParaRPr>
          </a:p>
          <a:p>
            <a:pPr marL="30480">
              <a:lnSpc>
                <a:spcPts val="4245"/>
              </a:lnSpc>
            </a:pPr>
            <a:r>
              <a:rPr sz="3850" spc="150" dirty="0">
                <a:latin typeface="Trebuchet MS"/>
                <a:cs typeface="Trebuchet MS"/>
              </a:rPr>
              <a:t>vs</a:t>
            </a:r>
            <a:r>
              <a:rPr sz="3850" spc="-380" dirty="0">
                <a:latin typeface="Trebuchet MS"/>
                <a:cs typeface="Trebuchet MS"/>
              </a:rPr>
              <a:t> </a:t>
            </a:r>
            <a:r>
              <a:rPr sz="3850" dirty="0">
                <a:latin typeface="Trebuchet MS"/>
                <a:cs typeface="Trebuchet MS"/>
              </a:rPr>
              <a:t>Social</a:t>
            </a:r>
            <a:r>
              <a:rPr sz="3850" spc="-145" dirty="0">
                <a:latin typeface="Trebuchet MS"/>
                <a:cs typeface="Trebuchet MS"/>
              </a:rPr>
              <a:t> </a:t>
            </a:r>
            <a:r>
              <a:rPr sz="3850" spc="-10" dirty="0">
                <a:latin typeface="Trebuchet MS"/>
                <a:cs typeface="Trebuchet MS"/>
              </a:rPr>
              <a:t>Control</a:t>
            </a:r>
            <a:endParaRPr sz="3850">
              <a:latin typeface="Trebuchet MS"/>
              <a:cs typeface="Trebuchet MS"/>
            </a:endParaRPr>
          </a:p>
          <a:p>
            <a:pPr marL="20320" marR="104139" indent="7620">
              <a:lnSpc>
                <a:spcPct val="84000"/>
              </a:lnSpc>
              <a:spcBef>
                <a:spcPts val="3025"/>
              </a:spcBef>
            </a:pPr>
            <a:r>
              <a:rPr sz="3100" spc="-180" dirty="0">
                <a:latin typeface="Arial MT"/>
                <a:cs typeface="Arial MT"/>
              </a:rPr>
              <a:t>Society</a:t>
            </a:r>
            <a:r>
              <a:rPr sz="3100" spc="-5" dirty="0">
                <a:latin typeface="Arial MT"/>
                <a:cs typeface="Arial MT"/>
              </a:rPr>
              <a:t> </a:t>
            </a:r>
            <a:r>
              <a:rPr sz="3100" spc="-200" dirty="0">
                <a:latin typeface="Arial MT"/>
                <a:cs typeface="Arial MT"/>
              </a:rPr>
              <a:t>places</a:t>
            </a:r>
            <a:r>
              <a:rPr sz="3100" spc="-10" dirty="0">
                <a:latin typeface="Arial MT"/>
                <a:cs typeface="Arial MT"/>
              </a:rPr>
              <a:t> certain </a:t>
            </a:r>
            <a:r>
              <a:rPr sz="3100" spc="-105" dirty="0">
                <a:latin typeface="Arial MT"/>
                <a:cs typeface="Arial MT"/>
              </a:rPr>
              <a:t>restrictions</a:t>
            </a:r>
            <a:r>
              <a:rPr sz="3100" spc="-85" dirty="0">
                <a:latin typeface="Arial MT"/>
                <a:cs typeface="Arial MT"/>
              </a:rPr>
              <a:t> </a:t>
            </a:r>
            <a:r>
              <a:rPr sz="3100" spc="-235" dirty="0">
                <a:latin typeface="Arial MT"/>
                <a:cs typeface="Arial MT"/>
              </a:rPr>
              <a:t>on</a:t>
            </a:r>
            <a:r>
              <a:rPr sz="3100" spc="-190" dirty="0">
                <a:latin typeface="Arial MT"/>
                <a:cs typeface="Arial MT"/>
              </a:rPr>
              <a:t> </a:t>
            </a:r>
            <a:r>
              <a:rPr sz="3100" spc="-150" dirty="0">
                <a:latin typeface="Arial MT"/>
                <a:cs typeface="Arial MT"/>
              </a:rPr>
              <a:t>individuals </a:t>
            </a:r>
            <a:r>
              <a:rPr sz="3100" spc="-100" dirty="0">
                <a:latin typeface="Arial MT"/>
                <a:cs typeface="Arial MT"/>
              </a:rPr>
              <a:t>to</a:t>
            </a:r>
            <a:r>
              <a:rPr sz="3100" spc="-130" dirty="0">
                <a:latin typeface="Arial MT"/>
                <a:cs typeface="Arial MT"/>
              </a:rPr>
              <a:t> </a:t>
            </a:r>
            <a:r>
              <a:rPr sz="3100" spc="-80" dirty="0">
                <a:latin typeface="Arial MT"/>
                <a:cs typeface="Arial MT"/>
              </a:rPr>
              <a:t>maintain:</a:t>
            </a:r>
            <a:endParaRPr sz="31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27806" y="4450997"/>
            <a:ext cx="3919220" cy="2506980"/>
          </a:xfrm>
          <a:prstGeom prst="rect">
            <a:avLst/>
          </a:prstGeom>
        </p:spPr>
        <p:txBody>
          <a:bodyPr vert="horz" wrap="square" lIns="0" tIns="184150" rIns="0" bIns="0" rtlCol="0">
            <a:spAutoFit/>
          </a:bodyPr>
          <a:lstStyle/>
          <a:p>
            <a:pPr marL="59055">
              <a:lnSpc>
                <a:spcPct val="100000"/>
              </a:lnSpc>
              <a:spcBef>
                <a:spcPts val="1450"/>
              </a:spcBef>
              <a:tabLst>
                <a:tab pos="757555" algn="l"/>
              </a:tabLst>
            </a:pPr>
            <a:r>
              <a:rPr sz="2950" dirty="0">
                <a:solidFill>
                  <a:srgbClr val="2DB8B5"/>
                </a:solidFill>
                <a:latin typeface="Arial MT"/>
                <a:cs typeface="Arial MT"/>
              </a:rPr>
              <a:t>	</a:t>
            </a:r>
            <a:r>
              <a:rPr sz="2950" spc="-10" dirty="0">
                <a:latin typeface="Arial MT"/>
                <a:cs typeface="Arial MT"/>
              </a:rPr>
              <a:t>Peace</a:t>
            </a:r>
            <a:endParaRPr sz="2950" dirty="0">
              <a:latin typeface="Arial MT"/>
              <a:cs typeface="Arial MT"/>
            </a:endParaRPr>
          </a:p>
          <a:p>
            <a:pPr marL="17145">
              <a:lnSpc>
                <a:spcPct val="100000"/>
              </a:lnSpc>
              <a:spcBef>
                <a:spcPts val="1360"/>
              </a:spcBef>
              <a:tabLst>
                <a:tab pos="756285" algn="l"/>
              </a:tabLst>
            </a:pPr>
            <a:r>
              <a:rPr sz="2950" dirty="0">
                <a:solidFill>
                  <a:srgbClr val="1FBCB8"/>
                </a:solidFill>
                <a:latin typeface="Arial MT"/>
                <a:cs typeface="Arial MT"/>
              </a:rPr>
              <a:t>	</a:t>
            </a:r>
            <a:r>
              <a:rPr sz="2950" spc="-10" dirty="0">
                <a:latin typeface="Arial MT"/>
                <a:cs typeface="Arial MT"/>
              </a:rPr>
              <a:t>Order</a:t>
            </a:r>
            <a:endParaRPr sz="29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  <a:tabLst>
                <a:tab pos="756920" algn="l"/>
              </a:tabLst>
            </a:pPr>
            <a:r>
              <a:rPr sz="3050" dirty="0">
                <a:solidFill>
                  <a:srgbClr val="28B8B5"/>
                </a:solidFill>
                <a:latin typeface="Arial MT"/>
                <a:cs typeface="Arial MT"/>
              </a:rPr>
              <a:t>	</a:t>
            </a:r>
            <a:r>
              <a:rPr sz="3050" spc="-10" dirty="0">
                <a:latin typeface="Arial MT"/>
                <a:cs typeface="Arial MT"/>
              </a:rPr>
              <a:t>Security</a:t>
            </a:r>
            <a:endParaRPr sz="3050" dirty="0">
              <a:latin typeface="Arial MT"/>
              <a:cs typeface="Arial MT"/>
            </a:endParaRPr>
          </a:p>
          <a:p>
            <a:pPr marL="756920">
              <a:lnSpc>
                <a:spcPct val="100000"/>
              </a:lnSpc>
              <a:spcBef>
                <a:spcPts val="1390"/>
              </a:spcBef>
            </a:pPr>
            <a:r>
              <a:rPr sz="2900" dirty="0">
                <a:latin typeface="Arial MT"/>
                <a:cs typeface="Arial MT"/>
              </a:rPr>
              <a:t>Freedom</a:t>
            </a:r>
            <a:r>
              <a:rPr sz="2900" spc="105" dirty="0">
                <a:latin typeface="Arial MT"/>
                <a:cs typeface="Arial MT"/>
              </a:rPr>
              <a:t> of</a:t>
            </a:r>
            <a:r>
              <a:rPr sz="2900" dirty="0">
                <a:latin typeface="Arial MT"/>
                <a:cs typeface="Arial MT"/>
              </a:rPr>
              <a:t> </a:t>
            </a:r>
            <a:r>
              <a:rPr sz="2900" spc="95" dirty="0">
                <a:latin typeface="Arial MT"/>
                <a:cs typeface="Arial MT"/>
              </a:rPr>
              <a:t>others</a:t>
            </a:r>
            <a:endParaRPr sz="2900" dirty="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04314" y="7631994"/>
            <a:ext cx="4752975" cy="92329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 marR="5080" indent="2540">
              <a:lnSpc>
                <a:spcPts val="3400"/>
              </a:lnSpc>
              <a:spcBef>
                <a:spcPts val="434"/>
              </a:spcBef>
            </a:pPr>
            <a:r>
              <a:rPr sz="3050" dirty="0">
                <a:latin typeface="Arial MT"/>
                <a:cs typeface="Arial MT"/>
              </a:rPr>
              <a:t>Which</a:t>
            </a:r>
            <a:r>
              <a:rPr sz="3050" spc="170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restrictions</a:t>
            </a:r>
            <a:r>
              <a:rPr sz="3050" spc="275" dirty="0">
                <a:latin typeface="Arial MT"/>
                <a:cs typeface="Arial MT"/>
              </a:rPr>
              <a:t> </a:t>
            </a:r>
            <a:r>
              <a:rPr sz="3050" spc="-25" dirty="0">
                <a:latin typeface="Arial MT"/>
                <a:cs typeface="Arial MT"/>
              </a:rPr>
              <a:t>are </a:t>
            </a:r>
            <a:r>
              <a:rPr sz="3050" spc="50" dirty="0">
                <a:latin typeface="Arial MT"/>
                <a:cs typeface="Arial MT"/>
              </a:rPr>
              <a:t>justified</a:t>
            </a:r>
            <a:r>
              <a:rPr sz="3050" spc="-3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and</a:t>
            </a:r>
            <a:r>
              <a:rPr sz="3050" spc="-55" dirty="0">
                <a:latin typeface="Arial MT"/>
                <a:cs typeface="Arial MT"/>
              </a:rPr>
              <a:t> </a:t>
            </a:r>
            <a:r>
              <a:rPr sz="3050" dirty="0">
                <a:latin typeface="Arial MT"/>
                <a:cs typeface="Arial MT"/>
              </a:rPr>
              <a:t>which</a:t>
            </a:r>
            <a:r>
              <a:rPr sz="3050" spc="-160" dirty="0">
                <a:latin typeface="Arial MT"/>
                <a:cs typeface="Arial MT"/>
              </a:rPr>
              <a:t> </a:t>
            </a:r>
            <a:r>
              <a:rPr sz="3050" spc="-25" dirty="0">
                <a:latin typeface="Arial MT"/>
                <a:cs typeface="Arial MT"/>
              </a:rPr>
              <a:t>are</a:t>
            </a:r>
            <a:r>
              <a:rPr sz="3050" spc="-175" dirty="0">
                <a:latin typeface="Arial MT"/>
                <a:cs typeface="Arial MT"/>
              </a:rPr>
              <a:t> </a:t>
            </a:r>
            <a:r>
              <a:rPr sz="3050" spc="-20" dirty="0">
                <a:latin typeface="Arial MT"/>
                <a:cs typeface="Arial MT"/>
              </a:rPr>
              <a:t>not?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764063" y="1764241"/>
            <a:ext cx="2738120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950" dirty="0">
                <a:solidFill>
                  <a:srgbClr val="494949"/>
                </a:solidFill>
                <a:latin typeface="Arial MT"/>
                <a:cs typeface="Arial MT"/>
              </a:rPr>
              <a:t>t</a:t>
            </a:r>
            <a:r>
              <a:rPr sz="3950" spc="57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3950" spc="40" dirty="0">
                <a:latin typeface="Arial MT"/>
                <a:cs typeface="Arial MT"/>
              </a:rPr>
              <a:t>Liberalism</a:t>
            </a:r>
            <a:endParaRPr sz="3950">
              <a:latin typeface="Arial MT"/>
              <a:cs typeface="Arial M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81500" y="6108700"/>
            <a:ext cx="2578100" cy="215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90900" y="6261100"/>
            <a:ext cx="482600" cy="482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6900" y="3822700"/>
            <a:ext cx="2552700" cy="21209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103600" y="3175000"/>
            <a:ext cx="444500" cy="45720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6949016" y="6231466"/>
            <a:ext cx="0" cy="2773045"/>
          </a:xfrm>
          <a:custGeom>
            <a:avLst/>
            <a:gdLst/>
            <a:ahLst/>
            <a:cxnLst/>
            <a:rect l="l" t="t" r="r" b="b"/>
            <a:pathLst>
              <a:path h="2773045">
                <a:moveTo>
                  <a:pt x="0" y="2772833"/>
                </a:moveTo>
                <a:lnTo>
                  <a:pt x="0" y="0"/>
                </a:lnTo>
              </a:path>
            </a:pathLst>
          </a:custGeom>
          <a:ln w="29633">
            <a:solidFill>
              <a:srgbClr val="BF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88316" y="6701366"/>
            <a:ext cx="0" cy="2303145"/>
          </a:xfrm>
          <a:custGeom>
            <a:avLst/>
            <a:gdLst/>
            <a:ahLst/>
            <a:cxnLst/>
            <a:rect l="l" t="t" r="r" b="b"/>
            <a:pathLst>
              <a:path h="2303145">
                <a:moveTo>
                  <a:pt x="0" y="2302933"/>
                </a:moveTo>
                <a:lnTo>
                  <a:pt x="0" y="0"/>
                </a:lnTo>
              </a:path>
            </a:pathLst>
          </a:custGeom>
          <a:ln w="29633">
            <a:solidFill>
              <a:srgbClr val="BF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34200" y="6246283"/>
            <a:ext cx="9199245" cy="0"/>
          </a:xfrm>
          <a:custGeom>
            <a:avLst/>
            <a:gdLst/>
            <a:ahLst/>
            <a:cxnLst/>
            <a:rect l="l" t="t" r="r" b="b"/>
            <a:pathLst>
              <a:path w="9199244">
                <a:moveTo>
                  <a:pt x="0" y="0"/>
                </a:moveTo>
                <a:lnTo>
                  <a:pt x="9199033" y="0"/>
                </a:lnTo>
              </a:path>
            </a:pathLst>
          </a:custGeom>
          <a:ln w="29633">
            <a:solidFill>
              <a:srgbClr val="BF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34200" y="8989483"/>
            <a:ext cx="9669145" cy="0"/>
          </a:xfrm>
          <a:custGeom>
            <a:avLst/>
            <a:gdLst/>
            <a:ahLst/>
            <a:cxnLst/>
            <a:rect l="l" t="t" r="r" b="b"/>
            <a:pathLst>
              <a:path w="9669144">
                <a:moveTo>
                  <a:pt x="0" y="0"/>
                </a:moveTo>
                <a:lnTo>
                  <a:pt x="9668933" y="0"/>
                </a:lnTo>
              </a:path>
            </a:pathLst>
          </a:custGeom>
          <a:ln w="29633">
            <a:solidFill>
              <a:srgbClr val="BF1F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61716" y="3136900"/>
            <a:ext cx="0" cy="2815590"/>
          </a:xfrm>
          <a:custGeom>
            <a:avLst/>
            <a:gdLst/>
            <a:ahLst/>
            <a:cxnLst/>
            <a:rect l="l" t="t" r="r" b="b"/>
            <a:pathLst>
              <a:path h="2815590">
                <a:moveTo>
                  <a:pt x="0" y="2815166"/>
                </a:moveTo>
                <a:lnTo>
                  <a:pt x="0" y="0"/>
                </a:lnTo>
              </a:path>
            </a:pathLst>
          </a:custGeom>
          <a:ln w="21166">
            <a:solidFill>
              <a:srgbClr val="2BA8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575613" y="3581400"/>
            <a:ext cx="0" cy="2371090"/>
          </a:xfrm>
          <a:custGeom>
            <a:avLst/>
            <a:gdLst/>
            <a:ahLst/>
            <a:cxnLst/>
            <a:rect l="l" t="t" r="r" b="b"/>
            <a:pathLst>
              <a:path h="2371090">
                <a:moveTo>
                  <a:pt x="0" y="2370666"/>
                </a:moveTo>
                <a:lnTo>
                  <a:pt x="0" y="0"/>
                </a:lnTo>
              </a:path>
            </a:pathLst>
          </a:custGeom>
          <a:ln w="21166">
            <a:solidFill>
              <a:srgbClr val="2BA8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1133" y="3147483"/>
            <a:ext cx="9203690" cy="0"/>
          </a:xfrm>
          <a:custGeom>
            <a:avLst/>
            <a:gdLst/>
            <a:ahLst/>
            <a:cxnLst/>
            <a:rect l="l" t="t" r="r" b="b"/>
            <a:pathLst>
              <a:path w="9203690">
                <a:moveTo>
                  <a:pt x="0" y="0"/>
                </a:moveTo>
                <a:lnTo>
                  <a:pt x="9203267" y="0"/>
                </a:lnTo>
              </a:path>
            </a:pathLst>
          </a:custGeom>
          <a:ln w="21166">
            <a:solidFill>
              <a:srgbClr val="2BA8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51133" y="5941483"/>
            <a:ext cx="9635490" cy="0"/>
          </a:xfrm>
          <a:custGeom>
            <a:avLst/>
            <a:gdLst/>
            <a:ahLst/>
            <a:cxnLst/>
            <a:rect l="l" t="t" r="r" b="b"/>
            <a:pathLst>
              <a:path w="9635490">
                <a:moveTo>
                  <a:pt x="0" y="0"/>
                </a:moveTo>
                <a:lnTo>
                  <a:pt x="9635067" y="0"/>
                </a:lnTo>
              </a:path>
            </a:pathLst>
          </a:custGeom>
          <a:ln w="21166">
            <a:solidFill>
              <a:srgbClr val="2BA8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31100" y="5105400"/>
            <a:ext cx="419100" cy="26670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42200" y="8166100"/>
            <a:ext cx="419100" cy="266700"/>
          </a:xfrm>
          <a:prstGeom prst="rect">
            <a:avLst/>
          </a:prstGeom>
        </p:spPr>
      </p:pic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xfrm>
            <a:off x="660400" y="304800"/>
            <a:ext cx="6528434" cy="763172"/>
          </a:xfrm>
          <a:prstGeom prst="rect">
            <a:avLst/>
          </a:prstGeom>
        </p:spPr>
        <p:txBody>
          <a:bodyPr vert="horz" wrap="square" lIns="0" tIns="100471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105"/>
              </a:spcBef>
            </a:pPr>
            <a:r>
              <a:rPr spc="-85" dirty="0"/>
              <a:t>Harm</a:t>
            </a:r>
            <a:r>
              <a:rPr spc="-250" dirty="0"/>
              <a:t> </a:t>
            </a:r>
            <a:r>
              <a:rPr dirty="0"/>
              <a:t>Principle</a:t>
            </a:r>
            <a:r>
              <a:rPr spc="25" dirty="0"/>
              <a:t> </a:t>
            </a:r>
            <a:r>
              <a:rPr spc="-105" dirty="0" smtClean="0"/>
              <a:t>J.S.</a:t>
            </a:r>
            <a:r>
              <a:rPr spc="-395" dirty="0" smtClean="0"/>
              <a:t> </a:t>
            </a:r>
            <a:r>
              <a:rPr spc="70" dirty="0" smtClean="0"/>
              <a:t>Mill</a:t>
            </a:r>
            <a:endParaRPr spc="70" dirty="0"/>
          </a:p>
        </p:txBody>
      </p:sp>
      <p:sp>
        <p:nvSpPr>
          <p:cNvPr id="17" name="object 17"/>
          <p:cNvSpPr txBox="1"/>
          <p:nvPr/>
        </p:nvSpPr>
        <p:spPr>
          <a:xfrm>
            <a:off x="1347323" y="5417961"/>
            <a:ext cx="2638425" cy="11614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4360"/>
              </a:lnSpc>
              <a:spcBef>
                <a:spcPts val="135"/>
              </a:spcBef>
            </a:pPr>
            <a:r>
              <a:rPr sz="3850" spc="-235" dirty="0">
                <a:latin typeface="Arial MT"/>
                <a:cs typeface="Arial MT"/>
              </a:rPr>
              <a:t>Two</a:t>
            </a:r>
            <a:r>
              <a:rPr sz="3850" spc="-35" dirty="0">
                <a:latin typeface="Arial MT"/>
                <a:cs typeface="Arial MT"/>
              </a:rPr>
              <a:t> </a:t>
            </a:r>
            <a:r>
              <a:rPr sz="3850" spc="-40" dirty="0">
                <a:latin typeface="Arial MT"/>
                <a:cs typeface="Arial MT"/>
              </a:rPr>
              <a:t>types</a:t>
            </a:r>
            <a:r>
              <a:rPr sz="3850" spc="-210" dirty="0">
                <a:latin typeface="Arial MT"/>
                <a:cs typeface="Arial MT"/>
              </a:rPr>
              <a:t> </a:t>
            </a:r>
            <a:r>
              <a:rPr sz="3850" spc="-25" dirty="0">
                <a:latin typeface="Arial MT"/>
                <a:cs typeface="Arial MT"/>
              </a:rPr>
              <a:t>of</a:t>
            </a:r>
            <a:endParaRPr sz="3850">
              <a:latin typeface="Arial MT"/>
              <a:cs typeface="Arial MT"/>
            </a:endParaRPr>
          </a:p>
          <a:p>
            <a:pPr algn="ctr">
              <a:lnSpc>
                <a:spcPts val="4540"/>
              </a:lnSpc>
            </a:pPr>
            <a:r>
              <a:rPr sz="4000" spc="-40" dirty="0">
                <a:latin typeface="Arial MT"/>
                <a:cs typeface="Arial MT"/>
              </a:rPr>
              <a:t>actions</a:t>
            </a:r>
            <a:endParaRPr sz="40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7530" y="1377244"/>
            <a:ext cx="15179675" cy="418465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3175" algn="just">
              <a:lnSpc>
                <a:spcPct val="86400"/>
              </a:lnSpc>
              <a:spcBef>
                <a:spcPts val="600"/>
              </a:spcBef>
            </a:pPr>
            <a:r>
              <a:rPr sz="3050" spc="-285" dirty="0">
                <a:latin typeface="Arial MT"/>
                <a:cs typeface="Arial MT"/>
              </a:rPr>
              <a:t>J.S.</a:t>
            </a:r>
            <a:r>
              <a:rPr sz="3050" spc="75" dirty="0">
                <a:latin typeface="Arial MT"/>
                <a:cs typeface="Arial MT"/>
              </a:rPr>
              <a:t> </a:t>
            </a:r>
            <a:r>
              <a:rPr sz="3050" spc="-114" dirty="0">
                <a:latin typeface="Arial MT"/>
                <a:cs typeface="Arial MT"/>
              </a:rPr>
              <a:t>Mill</a:t>
            </a:r>
            <a:r>
              <a:rPr sz="3050" spc="-100" dirty="0">
                <a:latin typeface="Arial MT"/>
                <a:cs typeface="Arial MT"/>
              </a:rPr>
              <a:t> </a:t>
            </a:r>
            <a:r>
              <a:rPr sz="3050" spc="-165" dirty="0">
                <a:latin typeface="Arial MT"/>
                <a:cs typeface="Arial MT"/>
              </a:rPr>
              <a:t>explained</a:t>
            </a:r>
            <a:r>
              <a:rPr sz="3050" spc="-45" dirty="0">
                <a:latin typeface="Arial MT"/>
                <a:cs typeface="Arial MT"/>
              </a:rPr>
              <a:t> </a:t>
            </a:r>
            <a:r>
              <a:rPr sz="3050" spc="-140" dirty="0">
                <a:latin typeface="Arial MT"/>
                <a:cs typeface="Arial MT"/>
              </a:rPr>
              <a:t>the</a:t>
            </a:r>
            <a:r>
              <a:rPr sz="3050" spc="-75" dirty="0">
                <a:latin typeface="Arial MT"/>
                <a:cs typeface="Arial MT"/>
              </a:rPr>
              <a:t> </a:t>
            </a:r>
            <a:r>
              <a:rPr sz="3050" spc="-125" dirty="0">
                <a:latin typeface="Arial MT"/>
                <a:cs typeface="Arial MT"/>
              </a:rPr>
              <a:t>relationship</a:t>
            </a:r>
            <a:r>
              <a:rPr sz="3050" spc="-85" dirty="0">
                <a:latin typeface="Arial MT"/>
                <a:cs typeface="Arial MT"/>
              </a:rPr>
              <a:t> </a:t>
            </a:r>
            <a:r>
              <a:rPr sz="3050" spc="-160" dirty="0">
                <a:latin typeface="Arial MT"/>
                <a:cs typeface="Arial MT"/>
              </a:rPr>
              <a:t>between</a:t>
            </a:r>
            <a:r>
              <a:rPr sz="3050" spc="-55" dirty="0">
                <a:latin typeface="Arial MT"/>
                <a:cs typeface="Arial MT"/>
              </a:rPr>
              <a:t> </a:t>
            </a:r>
            <a:r>
              <a:rPr sz="3050" spc="-110" dirty="0">
                <a:latin typeface="Arial MT"/>
                <a:cs typeface="Arial MT"/>
              </a:rPr>
              <a:t>individual</a:t>
            </a:r>
            <a:r>
              <a:rPr sz="3050" spc="-65" dirty="0">
                <a:latin typeface="Arial MT"/>
                <a:cs typeface="Arial MT"/>
              </a:rPr>
              <a:t> </a:t>
            </a:r>
            <a:r>
              <a:rPr sz="3050" spc="-160" dirty="0">
                <a:latin typeface="Arial MT"/>
                <a:cs typeface="Arial MT"/>
              </a:rPr>
              <a:t>freedom</a:t>
            </a:r>
            <a:r>
              <a:rPr sz="3050" spc="40" dirty="0">
                <a:latin typeface="Arial MT"/>
                <a:cs typeface="Arial MT"/>
              </a:rPr>
              <a:t> </a:t>
            </a:r>
            <a:r>
              <a:rPr sz="3050" spc="-245" dirty="0">
                <a:latin typeface="Arial MT"/>
                <a:cs typeface="Arial MT"/>
              </a:rPr>
              <a:t>and</a:t>
            </a:r>
            <a:r>
              <a:rPr sz="3050" spc="30" dirty="0">
                <a:latin typeface="Arial MT"/>
                <a:cs typeface="Arial MT"/>
              </a:rPr>
              <a:t> </a:t>
            </a:r>
            <a:r>
              <a:rPr sz="3050" spc="-145" dirty="0">
                <a:latin typeface="Arial MT"/>
                <a:cs typeface="Arial MT"/>
              </a:rPr>
              <a:t>social</a:t>
            </a:r>
            <a:r>
              <a:rPr sz="3050" spc="35" dirty="0">
                <a:latin typeface="Arial MT"/>
                <a:cs typeface="Arial MT"/>
              </a:rPr>
              <a:t> </a:t>
            </a:r>
            <a:r>
              <a:rPr sz="3050" spc="-120" dirty="0">
                <a:latin typeface="Arial MT"/>
                <a:cs typeface="Arial MT"/>
              </a:rPr>
              <a:t>control.</a:t>
            </a:r>
            <a:r>
              <a:rPr sz="3050" spc="-25" dirty="0">
                <a:latin typeface="Arial MT"/>
                <a:cs typeface="Arial MT"/>
              </a:rPr>
              <a:t> </a:t>
            </a:r>
            <a:r>
              <a:rPr sz="3050" spc="-220" dirty="0">
                <a:latin typeface="Arial MT"/>
                <a:cs typeface="Arial MT"/>
              </a:rPr>
              <a:t>His</a:t>
            </a:r>
            <a:r>
              <a:rPr sz="3050" spc="10" dirty="0">
                <a:latin typeface="Arial MT"/>
                <a:cs typeface="Arial MT"/>
              </a:rPr>
              <a:t> </a:t>
            </a:r>
            <a:r>
              <a:rPr sz="3050" spc="-125" dirty="0">
                <a:latin typeface="Arial MT"/>
                <a:cs typeface="Arial MT"/>
              </a:rPr>
              <a:t>central</a:t>
            </a:r>
            <a:r>
              <a:rPr sz="3050" spc="-25" dirty="0">
                <a:latin typeface="Arial MT"/>
                <a:cs typeface="Arial MT"/>
              </a:rPr>
              <a:t> </a:t>
            </a:r>
            <a:r>
              <a:rPr sz="3050" spc="-20" dirty="0">
                <a:latin typeface="Arial MT"/>
                <a:cs typeface="Arial MT"/>
              </a:rPr>
              <a:t>idea </a:t>
            </a:r>
            <a:r>
              <a:rPr sz="3100" spc="-254" dirty="0">
                <a:latin typeface="Arial MT"/>
                <a:cs typeface="Arial MT"/>
              </a:rPr>
              <a:t>is</a:t>
            </a:r>
            <a:r>
              <a:rPr sz="3100" spc="35" dirty="0">
                <a:latin typeface="Arial MT"/>
                <a:cs typeface="Arial MT"/>
              </a:rPr>
              <a:t> </a:t>
            </a:r>
            <a:r>
              <a:rPr sz="3100" spc="-204" dirty="0">
                <a:latin typeface="Arial MT"/>
                <a:cs typeface="Arial MT"/>
              </a:rPr>
              <a:t>the</a:t>
            </a:r>
            <a:r>
              <a:rPr sz="3100" spc="-10" dirty="0">
                <a:latin typeface="Arial MT"/>
                <a:cs typeface="Arial MT"/>
              </a:rPr>
              <a:t> </a:t>
            </a:r>
            <a:r>
              <a:rPr sz="3100" spc="-360" dirty="0">
                <a:latin typeface="Arial MT"/>
                <a:cs typeface="Arial MT"/>
              </a:rPr>
              <a:t>Harm</a:t>
            </a:r>
            <a:r>
              <a:rPr sz="3100" spc="145" dirty="0">
                <a:latin typeface="Arial MT"/>
                <a:cs typeface="Arial MT"/>
              </a:rPr>
              <a:t> </a:t>
            </a:r>
            <a:r>
              <a:rPr sz="3100" spc="-170" dirty="0">
                <a:latin typeface="Arial MT"/>
                <a:cs typeface="Arial MT"/>
              </a:rPr>
              <a:t>Principle:</a:t>
            </a:r>
            <a:r>
              <a:rPr sz="3100" spc="-45" dirty="0">
                <a:latin typeface="Arial MT"/>
                <a:cs typeface="Arial MT"/>
              </a:rPr>
              <a:t> </a:t>
            </a:r>
            <a:r>
              <a:rPr sz="3100" spc="-685" dirty="0">
                <a:latin typeface="Arial MT"/>
                <a:cs typeface="Arial MT"/>
              </a:rPr>
              <a:t>An</a:t>
            </a:r>
            <a:r>
              <a:rPr sz="3100" spc="470" dirty="0">
                <a:latin typeface="Arial MT"/>
                <a:cs typeface="Arial MT"/>
              </a:rPr>
              <a:t> </a:t>
            </a:r>
            <a:r>
              <a:rPr sz="3100" spc="-150" dirty="0">
                <a:latin typeface="Arial MT"/>
                <a:cs typeface="Arial MT"/>
              </a:rPr>
              <a:t>individual</a:t>
            </a:r>
            <a:r>
              <a:rPr sz="3100" spc="-65" dirty="0">
                <a:latin typeface="Arial MT"/>
                <a:cs typeface="Arial MT"/>
              </a:rPr>
              <a:t> </a:t>
            </a:r>
            <a:r>
              <a:rPr sz="3100" spc="-225" dirty="0">
                <a:latin typeface="Arial MT"/>
                <a:cs typeface="Arial MT"/>
              </a:rPr>
              <a:t>should</a:t>
            </a:r>
            <a:r>
              <a:rPr sz="3100" spc="10" dirty="0">
                <a:latin typeface="Arial MT"/>
                <a:cs typeface="Arial MT"/>
              </a:rPr>
              <a:t> </a:t>
            </a:r>
            <a:r>
              <a:rPr sz="3100" spc="-350" dirty="0">
                <a:latin typeface="Arial MT"/>
                <a:cs typeface="Arial MT"/>
              </a:rPr>
              <a:t>be</a:t>
            </a:r>
            <a:r>
              <a:rPr sz="3100" spc="135" dirty="0">
                <a:latin typeface="Arial MT"/>
                <a:cs typeface="Arial MT"/>
              </a:rPr>
              <a:t> </a:t>
            </a:r>
            <a:r>
              <a:rPr sz="3100" spc="-225" dirty="0">
                <a:latin typeface="Arial MT"/>
                <a:cs typeface="Arial MT"/>
              </a:rPr>
              <a:t>free</a:t>
            </a:r>
            <a:r>
              <a:rPr sz="3100" spc="5" dirty="0">
                <a:latin typeface="Arial MT"/>
                <a:cs typeface="Arial MT"/>
              </a:rPr>
              <a:t> </a:t>
            </a:r>
            <a:r>
              <a:rPr sz="3100" spc="-120" dirty="0">
                <a:latin typeface="Arial MT"/>
                <a:cs typeface="Arial MT"/>
              </a:rPr>
              <a:t>to</a:t>
            </a:r>
            <a:r>
              <a:rPr sz="3100" spc="-95" dirty="0">
                <a:latin typeface="Arial MT"/>
                <a:cs typeface="Arial MT"/>
              </a:rPr>
              <a:t> </a:t>
            </a:r>
            <a:r>
              <a:rPr sz="3100" spc="-160" dirty="0">
                <a:latin typeface="Arial MT"/>
                <a:cs typeface="Arial MT"/>
              </a:rPr>
              <a:t>act</a:t>
            </a:r>
            <a:r>
              <a:rPr sz="3100" spc="-55" dirty="0">
                <a:latin typeface="Arial MT"/>
                <a:cs typeface="Arial MT"/>
              </a:rPr>
              <a:t> </a:t>
            </a:r>
            <a:r>
              <a:rPr sz="3100" spc="-595" dirty="0">
                <a:latin typeface="Arial MT"/>
                <a:cs typeface="Arial MT"/>
              </a:rPr>
              <a:t>as</a:t>
            </a:r>
            <a:r>
              <a:rPr sz="3100" spc="380" dirty="0">
                <a:latin typeface="Arial MT"/>
                <a:cs typeface="Arial MT"/>
              </a:rPr>
              <a:t> </a:t>
            </a:r>
            <a:r>
              <a:rPr sz="3100" spc="-175" dirty="0">
                <a:latin typeface="Arial MT"/>
                <a:cs typeface="Arial MT"/>
              </a:rPr>
              <a:t>they</a:t>
            </a:r>
            <a:r>
              <a:rPr sz="3100" spc="-40" dirty="0">
                <a:latin typeface="Arial MT"/>
                <a:cs typeface="Arial MT"/>
              </a:rPr>
              <a:t> </a:t>
            </a:r>
            <a:r>
              <a:rPr sz="3100" spc="-250" dirty="0">
                <a:latin typeface="Arial MT"/>
                <a:cs typeface="Arial MT"/>
              </a:rPr>
              <a:t>wish,</a:t>
            </a:r>
            <a:r>
              <a:rPr sz="3100" spc="35" dirty="0">
                <a:latin typeface="Arial MT"/>
                <a:cs typeface="Arial MT"/>
              </a:rPr>
              <a:t> </a:t>
            </a:r>
            <a:r>
              <a:rPr sz="3100" spc="-175" dirty="0">
                <a:latin typeface="Arial MT"/>
                <a:cs typeface="Arial MT"/>
              </a:rPr>
              <a:t>provided</a:t>
            </a:r>
            <a:r>
              <a:rPr sz="3100" spc="-40" dirty="0">
                <a:latin typeface="Arial MT"/>
                <a:cs typeface="Arial MT"/>
              </a:rPr>
              <a:t> </a:t>
            </a:r>
            <a:r>
              <a:rPr sz="3100" spc="-145" dirty="0">
                <a:latin typeface="Arial MT"/>
                <a:cs typeface="Arial MT"/>
              </a:rPr>
              <a:t>their</a:t>
            </a:r>
            <a:r>
              <a:rPr sz="3100" spc="45" dirty="0">
                <a:latin typeface="Arial MT"/>
                <a:cs typeface="Arial MT"/>
              </a:rPr>
              <a:t> </a:t>
            </a:r>
            <a:r>
              <a:rPr sz="3100" spc="-160" dirty="0">
                <a:latin typeface="Arial MT"/>
                <a:cs typeface="Arial MT"/>
              </a:rPr>
              <a:t>actions</a:t>
            </a:r>
            <a:r>
              <a:rPr sz="3100" spc="155" dirty="0">
                <a:latin typeface="Arial MT"/>
                <a:cs typeface="Arial MT"/>
              </a:rPr>
              <a:t> </a:t>
            </a:r>
            <a:r>
              <a:rPr sz="3100" spc="-330" dirty="0">
                <a:latin typeface="Arial MT"/>
                <a:cs typeface="Arial MT"/>
              </a:rPr>
              <a:t>do</a:t>
            </a:r>
            <a:r>
              <a:rPr sz="3100" spc="114" dirty="0">
                <a:latin typeface="Arial MT"/>
                <a:cs typeface="Arial MT"/>
              </a:rPr>
              <a:t> </a:t>
            </a:r>
            <a:r>
              <a:rPr sz="3100" spc="-25" dirty="0">
                <a:latin typeface="Arial MT"/>
                <a:cs typeface="Arial MT"/>
              </a:rPr>
              <a:t>not </a:t>
            </a:r>
            <a:r>
              <a:rPr sz="2900" spc="-100" dirty="0">
                <a:latin typeface="Arial MT"/>
                <a:cs typeface="Arial MT"/>
              </a:rPr>
              <a:t>cause</a:t>
            </a:r>
            <a:r>
              <a:rPr sz="2900" spc="-95" dirty="0">
                <a:latin typeface="Arial MT"/>
                <a:cs typeface="Arial MT"/>
              </a:rPr>
              <a:t> </a:t>
            </a:r>
            <a:r>
              <a:rPr sz="2900" spc="-105" dirty="0">
                <a:latin typeface="Arial MT"/>
                <a:cs typeface="Arial MT"/>
              </a:rPr>
              <a:t>harm</a:t>
            </a:r>
            <a:r>
              <a:rPr sz="2900" spc="-5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to</a:t>
            </a:r>
            <a:r>
              <a:rPr sz="2900" spc="-120" dirty="0">
                <a:latin typeface="Arial MT"/>
                <a:cs typeface="Arial MT"/>
              </a:rPr>
              <a:t> </a:t>
            </a:r>
            <a:r>
              <a:rPr sz="2900" spc="-10" dirty="0">
                <a:latin typeface="Arial MT"/>
                <a:cs typeface="Arial MT"/>
              </a:rPr>
              <a:t>others.</a:t>
            </a:r>
            <a:endParaRPr sz="29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15"/>
              </a:spcBef>
            </a:pPr>
            <a:endParaRPr sz="3050" dirty="0">
              <a:latin typeface="Arial MT"/>
              <a:cs typeface="Arial MT"/>
            </a:endParaRPr>
          </a:p>
          <a:p>
            <a:pPr marL="6535420">
              <a:lnSpc>
                <a:spcPct val="100000"/>
              </a:lnSpc>
            </a:pPr>
            <a:r>
              <a:rPr sz="3300" spc="155" dirty="0">
                <a:solidFill>
                  <a:srgbClr val="11B379"/>
                </a:solidFill>
                <a:latin typeface="Arial MT"/>
                <a:cs typeface="Arial MT"/>
              </a:rPr>
              <a:t>Self-</a:t>
            </a:r>
            <a:r>
              <a:rPr sz="3300" spc="180" dirty="0">
                <a:solidFill>
                  <a:srgbClr val="11B379"/>
                </a:solidFill>
                <a:latin typeface="Arial MT"/>
                <a:cs typeface="Arial MT"/>
              </a:rPr>
              <a:t>regarding</a:t>
            </a:r>
            <a:r>
              <a:rPr sz="3300" spc="-105" dirty="0">
                <a:solidFill>
                  <a:srgbClr val="11B379"/>
                </a:solidFill>
                <a:latin typeface="Arial MT"/>
                <a:cs typeface="Arial MT"/>
              </a:rPr>
              <a:t> </a:t>
            </a:r>
            <a:r>
              <a:rPr sz="3300" spc="165" dirty="0">
                <a:solidFill>
                  <a:srgbClr val="0FA872"/>
                </a:solidFill>
                <a:latin typeface="Arial MT"/>
                <a:cs typeface="Arial MT"/>
              </a:rPr>
              <a:t>actions</a:t>
            </a:r>
            <a:endParaRPr sz="3300" dirty="0">
              <a:latin typeface="Arial MT"/>
              <a:cs typeface="Arial MT"/>
            </a:endParaRPr>
          </a:p>
          <a:p>
            <a:pPr marL="6531609" marR="34290" indent="-3175">
              <a:lnSpc>
                <a:spcPts val="2800"/>
              </a:lnSpc>
              <a:spcBef>
                <a:spcPts val="900"/>
              </a:spcBef>
            </a:pPr>
            <a:r>
              <a:rPr sz="2750" spc="-220" dirty="0">
                <a:latin typeface="Arial MT"/>
                <a:cs typeface="Arial MT"/>
              </a:rPr>
              <a:t>Mainly</a:t>
            </a:r>
            <a:r>
              <a:rPr sz="2750" spc="35" dirty="0">
                <a:latin typeface="Arial MT"/>
                <a:cs typeface="Arial MT"/>
              </a:rPr>
              <a:t> </a:t>
            </a:r>
            <a:r>
              <a:rPr sz="2750" spc="-114" dirty="0">
                <a:latin typeface="Arial MT"/>
                <a:cs typeface="Arial MT"/>
              </a:rPr>
              <a:t>affect</a:t>
            </a:r>
            <a:r>
              <a:rPr sz="2750" spc="10" dirty="0">
                <a:latin typeface="Arial MT"/>
                <a:cs typeface="Arial MT"/>
              </a:rPr>
              <a:t> </a:t>
            </a:r>
            <a:r>
              <a:rPr sz="2750" spc="-165" dirty="0">
                <a:latin typeface="Arial MT"/>
                <a:cs typeface="Arial MT"/>
              </a:rPr>
              <a:t>the</a:t>
            </a:r>
            <a:r>
              <a:rPr sz="2750" spc="-160" dirty="0">
                <a:latin typeface="Arial MT"/>
                <a:cs typeface="Arial MT"/>
              </a:rPr>
              <a:t> </a:t>
            </a:r>
            <a:r>
              <a:rPr sz="2750" spc="-165" dirty="0">
                <a:latin typeface="Arial MT"/>
                <a:cs typeface="Arial MT"/>
              </a:rPr>
              <a:t>individual</a:t>
            </a:r>
            <a:r>
              <a:rPr sz="2750" dirty="0">
                <a:latin typeface="Arial MT"/>
                <a:cs typeface="Arial MT"/>
              </a:rPr>
              <a:t> </a:t>
            </a:r>
            <a:r>
              <a:rPr sz="2750" spc="-225" dirty="0">
                <a:latin typeface="Arial MT"/>
                <a:cs typeface="Arial MT"/>
              </a:rPr>
              <a:t>themselves.</a:t>
            </a:r>
            <a:r>
              <a:rPr sz="2750" spc="30" dirty="0">
                <a:latin typeface="Arial MT"/>
                <a:cs typeface="Arial MT"/>
              </a:rPr>
              <a:t> </a:t>
            </a:r>
            <a:r>
              <a:rPr sz="2750" spc="-190" dirty="0">
                <a:latin typeface="Arial MT"/>
                <a:cs typeface="Arial MT"/>
              </a:rPr>
              <a:t>Society</a:t>
            </a:r>
            <a:r>
              <a:rPr sz="2750" spc="114" dirty="0">
                <a:latin typeface="Arial MT"/>
                <a:cs typeface="Arial MT"/>
              </a:rPr>
              <a:t> </a:t>
            </a:r>
            <a:r>
              <a:rPr sz="2750" spc="-215" dirty="0">
                <a:latin typeface="Arial MT"/>
                <a:cs typeface="Arial MT"/>
              </a:rPr>
              <a:t>should</a:t>
            </a:r>
            <a:r>
              <a:rPr sz="2750" spc="-45" dirty="0">
                <a:latin typeface="Arial MT"/>
                <a:cs typeface="Arial MT"/>
              </a:rPr>
              <a:t> </a:t>
            </a:r>
            <a:r>
              <a:rPr sz="2750" spc="-135" dirty="0">
                <a:latin typeface="Arial MT"/>
                <a:cs typeface="Arial MT"/>
              </a:rPr>
              <a:t>generally </a:t>
            </a:r>
            <a:r>
              <a:rPr sz="2750" spc="-185" dirty="0">
                <a:latin typeface="Arial MT"/>
                <a:cs typeface="Arial MT"/>
              </a:rPr>
              <a:t>not</a:t>
            </a:r>
            <a:r>
              <a:rPr sz="2750" spc="-35" dirty="0">
                <a:latin typeface="Arial MT"/>
                <a:cs typeface="Arial MT"/>
              </a:rPr>
              <a:t> </a:t>
            </a:r>
            <a:r>
              <a:rPr sz="2750" spc="-55" dirty="0">
                <a:latin typeface="Arial MT"/>
                <a:cs typeface="Arial MT"/>
              </a:rPr>
              <a:t>interfere.</a:t>
            </a:r>
            <a:endParaRPr sz="2750" dirty="0">
              <a:latin typeface="Arial MT"/>
              <a:cs typeface="Arial MT"/>
            </a:endParaRPr>
          </a:p>
          <a:p>
            <a:pPr marL="7473315" marR="287020" indent="-13970">
              <a:lnSpc>
                <a:spcPts val="2500"/>
              </a:lnSpc>
              <a:spcBef>
                <a:spcPts val="2440"/>
              </a:spcBef>
            </a:pPr>
            <a:r>
              <a:rPr sz="2200" spc="-20" dirty="0">
                <a:latin typeface="Arial MT"/>
                <a:cs typeface="Arial MT"/>
              </a:rPr>
              <a:t>Example:</a:t>
            </a:r>
            <a:r>
              <a:rPr sz="2200" spc="-1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If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spc="-45" dirty="0">
                <a:latin typeface="Arial MT"/>
                <a:cs typeface="Arial MT"/>
              </a:rPr>
              <a:t>someone</a:t>
            </a:r>
            <a:r>
              <a:rPr sz="220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chooses</a:t>
            </a:r>
            <a:r>
              <a:rPr sz="2200" spc="-20" dirty="0">
                <a:latin typeface="Arial MT"/>
                <a:cs typeface="Arial MT"/>
              </a:rPr>
              <a:t> </a:t>
            </a:r>
            <a:r>
              <a:rPr sz="2200" spc="-215" dirty="0">
                <a:latin typeface="Arial MT"/>
                <a:cs typeface="Arial MT"/>
              </a:rPr>
              <a:t>a</a:t>
            </a:r>
            <a:r>
              <a:rPr sz="2200" spc="-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particular</a:t>
            </a:r>
            <a:r>
              <a:rPr sz="2200" spc="4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hairstyle</a:t>
            </a:r>
            <a:r>
              <a:rPr sz="2200" spc="1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+</a:t>
            </a:r>
            <a:r>
              <a:rPr sz="2200" spc="440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mainly self-</a:t>
            </a:r>
            <a:r>
              <a:rPr sz="2200" dirty="0">
                <a:latin typeface="Arial MT"/>
                <a:cs typeface="Arial MT"/>
              </a:rPr>
              <a:t>regarding </a:t>
            </a:r>
            <a:r>
              <a:rPr sz="2200" spc="-85" dirty="0">
                <a:latin typeface="Arial MT"/>
                <a:cs typeface="Arial MT"/>
              </a:rPr>
              <a:t>-</a:t>
            </a:r>
            <a:r>
              <a:rPr sz="2200" spc="-130" dirty="0">
                <a:latin typeface="Arial MT"/>
                <a:cs typeface="Arial MT"/>
              </a:rPr>
              <a:t>+</a:t>
            </a:r>
            <a:r>
              <a:rPr sz="2200" spc="-45" dirty="0">
                <a:latin typeface="Arial MT"/>
                <a:cs typeface="Arial MT"/>
              </a:rPr>
              <a:t> </a:t>
            </a:r>
            <a:r>
              <a:rPr sz="2200" spc="-190" dirty="0">
                <a:latin typeface="Arial MT"/>
                <a:cs typeface="Arial MT"/>
              </a:rPr>
              <a:t>NO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Interference.</a:t>
            </a:r>
            <a:endParaRPr sz="2200" dirty="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18854" y="6238257"/>
            <a:ext cx="8601075" cy="2384425"/>
          </a:xfrm>
          <a:prstGeom prst="rect">
            <a:avLst/>
          </a:prstGeom>
        </p:spPr>
        <p:txBody>
          <a:bodyPr vert="horz" wrap="square" lIns="0" tIns="1181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3550" spc="60" dirty="0">
                <a:solidFill>
                  <a:srgbClr val="D11111"/>
                </a:solidFill>
                <a:latin typeface="Arial MT"/>
                <a:cs typeface="Arial MT"/>
              </a:rPr>
              <a:t>Other-regarding</a:t>
            </a:r>
            <a:r>
              <a:rPr sz="3550" spc="-260" dirty="0">
                <a:solidFill>
                  <a:srgbClr val="D11111"/>
                </a:solidFill>
                <a:latin typeface="Arial MT"/>
                <a:cs typeface="Arial MT"/>
              </a:rPr>
              <a:t> </a:t>
            </a:r>
            <a:r>
              <a:rPr sz="3550" spc="-10" dirty="0">
                <a:solidFill>
                  <a:srgbClr val="D3130F"/>
                </a:solidFill>
                <a:latin typeface="Arial MT"/>
                <a:cs typeface="Arial MT"/>
              </a:rPr>
              <a:t>actions</a:t>
            </a:r>
            <a:endParaRPr sz="3550">
              <a:latin typeface="Arial MT"/>
              <a:cs typeface="Arial MT"/>
            </a:endParaRPr>
          </a:p>
          <a:p>
            <a:pPr marL="13335" marR="652780" indent="8255">
              <a:lnSpc>
                <a:spcPts val="2750"/>
              </a:lnSpc>
              <a:spcBef>
                <a:spcPts val="890"/>
              </a:spcBef>
            </a:pPr>
            <a:r>
              <a:rPr sz="2500" dirty="0">
                <a:latin typeface="Arial MT"/>
                <a:cs typeface="Arial MT"/>
              </a:rPr>
              <a:t>Affect</a:t>
            </a:r>
            <a:r>
              <a:rPr sz="2500" spc="-165" dirty="0">
                <a:latin typeface="Arial MT"/>
                <a:cs typeface="Arial MT"/>
              </a:rPr>
              <a:t> </a:t>
            </a:r>
            <a:r>
              <a:rPr sz="2500" spc="-50" dirty="0">
                <a:latin typeface="Arial MT"/>
                <a:cs typeface="Arial MT"/>
              </a:rPr>
              <a:t>or</a:t>
            </a:r>
            <a:r>
              <a:rPr sz="2500" spc="-125" dirty="0">
                <a:latin typeface="Arial MT"/>
                <a:cs typeface="Arial MT"/>
              </a:rPr>
              <a:t> </a:t>
            </a:r>
            <a:r>
              <a:rPr sz="2500" spc="-65" dirty="0">
                <a:latin typeface="Arial MT"/>
                <a:cs typeface="Arial MT"/>
              </a:rPr>
              <a:t>harm</a:t>
            </a:r>
            <a:r>
              <a:rPr sz="2500" spc="-110" dirty="0">
                <a:latin typeface="Arial MT"/>
                <a:cs typeface="Arial MT"/>
              </a:rPr>
              <a:t> </a:t>
            </a:r>
            <a:r>
              <a:rPr sz="2500" spc="-20" dirty="0">
                <a:latin typeface="Arial MT"/>
                <a:cs typeface="Arial MT"/>
              </a:rPr>
              <a:t>other</a:t>
            </a:r>
            <a:r>
              <a:rPr sz="2500" spc="-145" dirty="0">
                <a:latin typeface="Arial MT"/>
                <a:cs typeface="Arial MT"/>
              </a:rPr>
              <a:t> </a:t>
            </a:r>
            <a:r>
              <a:rPr sz="2500" spc="-50" dirty="0">
                <a:latin typeface="Arial MT"/>
                <a:cs typeface="Arial MT"/>
              </a:rPr>
              <a:t>people.</a:t>
            </a:r>
            <a:r>
              <a:rPr sz="2500" spc="-125" dirty="0">
                <a:latin typeface="Arial MT"/>
                <a:cs typeface="Arial MT"/>
              </a:rPr>
              <a:t> </a:t>
            </a:r>
            <a:r>
              <a:rPr sz="2500" spc="-55" dirty="0">
                <a:latin typeface="Arial MT"/>
                <a:cs typeface="Arial MT"/>
              </a:rPr>
              <a:t>Society</a:t>
            </a:r>
            <a:r>
              <a:rPr sz="2500" spc="-10" dirty="0">
                <a:latin typeface="Arial MT"/>
                <a:cs typeface="Arial MT"/>
              </a:rPr>
              <a:t> </a:t>
            </a:r>
            <a:r>
              <a:rPr sz="2500" spc="-145" dirty="0">
                <a:latin typeface="Arial MT"/>
                <a:cs typeface="Arial MT"/>
              </a:rPr>
              <a:t>may</a:t>
            </a:r>
            <a:r>
              <a:rPr sz="2500" spc="-30" dirty="0">
                <a:latin typeface="Arial MT"/>
                <a:cs typeface="Arial MT"/>
              </a:rPr>
              <a:t> </a:t>
            </a:r>
            <a:r>
              <a:rPr sz="2500" spc="-35" dirty="0">
                <a:latin typeface="Arial MT"/>
                <a:cs typeface="Arial MT"/>
              </a:rPr>
              <a:t>legitimately</a:t>
            </a:r>
            <a:r>
              <a:rPr sz="2500" dirty="0">
                <a:latin typeface="Arial MT"/>
                <a:cs typeface="Arial MT"/>
              </a:rPr>
              <a:t> </a:t>
            </a:r>
            <a:r>
              <a:rPr sz="2500" spc="-30" dirty="0">
                <a:latin typeface="Arial MT"/>
                <a:cs typeface="Arial MT"/>
              </a:rPr>
              <a:t>place restrictions</a:t>
            </a:r>
            <a:r>
              <a:rPr sz="2500" spc="-60" dirty="0">
                <a:latin typeface="Arial MT"/>
                <a:cs typeface="Arial MT"/>
              </a:rPr>
              <a:t> </a:t>
            </a:r>
            <a:r>
              <a:rPr sz="2500" dirty="0">
                <a:latin typeface="Arial MT"/>
                <a:cs typeface="Arial MT"/>
              </a:rPr>
              <a:t>on</a:t>
            </a:r>
            <a:r>
              <a:rPr sz="2500" spc="-150" dirty="0">
                <a:latin typeface="Arial MT"/>
                <a:cs typeface="Arial MT"/>
              </a:rPr>
              <a:t> </a:t>
            </a:r>
            <a:r>
              <a:rPr sz="2500" spc="-10" dirty="0">
                <a:latin typeface="Arial MT"/>
                <a:cs typeface="Arial MT"/>
              </a:rPr>
              <a:t>them.</a:t>
            </a:r>
            <a:endParaRPr sz="2500">
              <a:latin typeface="Arial MT"/>
              <a:cs typeface="Arial MT"/>
            </a:endParaRPr>
          </a:p>
          <a:p>
            <a:pPr marL="714375" marR="5080" indent="-4445">
              <a:lnSpc>
                <a:spcPts val="2500"/>
              </a:lnSpc>
              <a:spcBef>
                <a:spcPts val="2150"/>
              </a:spcBef>
            </a:pPr>
            <a:r>
              <a:rPr sz="2200" spc="-30" dirty="0">
                <a:latin typeface="Arial MT"/>
                <a:cs typeface="Arial MT"/>
              </a:rPr>
              <a:t>Example:</a:t>
            </a:r>
            <a:r>
              <a:rPr sz="2200" spc="-12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If</a:t>
            </a:r>
            <a:r>
              <a:rPr sz="2200" spc="-10" dirty="0">
                <a:latin typeface="Arial MT"/>
                <a:cs typeface="Arial MT"/>
              </a:rPr>
              <a:t> </a:t>
            </a:r>
            <a:r>
              <a:rPr sz="2200" spc="-65" dirty="0">
                <a:latin typeface="Arial MT"/>
                <a:cs typeface="Arial MT"/>
              </a:rPr>
              <a:t>someone</a:t>
            </a:r>
            <a:r>
              <a:rPr sz="2200" spc="-3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drives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spc="-25" dirty="0">
                <a:latin typeface="Arial MT"/>
                <a:cs typeface="Arial MT"/>
              </a:rPr>
              <a:t>dangerously</a:t>
            </a:r>
            <a:r>
              <a:rPr sz="2200" spc="105" dirty="0">
                <a:latin typeface="Arial MT"/>
                <a:cs typeface="Arial MT"/>
              </a:rPr>
              <a:t> </a:t>
            </a:r>
            <a:r>
              <a:rPr sz="2200" spc="-20" dirty="0">
                <a:latin typeface="Arial MT"/>
                <a:cs typeface="Arial MT"/>
              </a:rPr>
              <a:t>and</a:t>
            </a:r>
            <a:r>
              <a:rPr sz="2200" spc="-40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puts</a:t>
            </a:r>
            <a:r>
              <a:rPr sz="2200" spc="-10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other</a:t>
            </a:r>
            <a:r>
              <a:rPr sz="2200" spc="-6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people's </a:t>
            </a:r>
            <a:r>
              <a:rPr sz="2200" dirty="0">
                <a:latin typeface="Arial MT"/>
                <a:cs typeface="Arial MT"/>
              </a:rPr>
              <a:t>lives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at</a:t>
            </a:r>
            <a:r>
              <a:rPr sz="2200" spc="-9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risk</a:t>
            </a:r>
            <a:r>
              <a:rPr sz="2200" spc="5" dirty="0">
                <a:latin typeface="Arial MT"/>
                <a:cs typeface="Arial MT"/>
              </a:rPr>
              <a:t> </a:t>
            </a:r>
            <a:r>
              <a:rPr sz="2200" spc="-125" dirty="0">
                <a:latin typeface="Arial MT"/>
                <a:cs typeface="Arial MT"/>
              </a:rPr>
              <a:t>-</a:t>
            </a:r>
            <a:r>
              <a:rPr sz="2200" dirty="0">
                <a:latin typeface="Arial MT"/>
                <a:cs typeface="Arial MT"/>
              </a:rPr>
              <a:t>+</a:t>
            </a:r>
            <a:r>
              <a:rPr sz="2200" spc="-15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other-</a:t>
            </a:r>
            <a:r>
              <a:rPr sz="2200" dirty="0">
                <a:latin typeface="Arial MT"/>
                <a:cs typeface="Arial MT"/>
              </a:rPr>
              <a:t>regarding</a:t>
            </a:r>
            <a:r>
              <a:rPr sz="2200" spc="-75" dirty="0">
                <a:latin typeface="Arial MT"/>
                <a:cs typeface="Arial MT"/>
              </a:rPr>
              <a:t> </a:t>
            </a:r>
            <a:r>
              <a:rPr sz="2200" dirty="0">
                <a:latin typeface="Arial MT"/>
                <a:cs typeface="Arial MT"/>
              </a:rPr>
              <a:t>e</a:t>
            </a:r>
            <a:r>
              <a:rPr sz="2200" spc="345" dirty="0">
                <a:latin typeface="Arial MT"/>
                <a:cs typeface="Arial MT"/>
              </a:rPr>
              <a:t> </a:t>
            </a:r>
            <a:r>
              <a:rPr sz="2200" spc="-170" dirty="0">
                <a:latin typeface="Arial MT"/>
                <a:cs typeface="Arial MT"/>
              </a:rPr>
              <a:t>RESTRICTION</a:t>
            </a:r>
            <a:r>
              <a:rPr sz="2200" spc="114" dirty="0">
                <a:latin typeface="Arial MT"/>
                <a:cs typeface="Arial MT"/>
              </a:rPr>
              <a:t> </a:t>
            </a:r>
            <a:r>
              <a:rPr sz="2200" spc="-10" dirty="0">
                <a:latin typeface="Arial MT"/>
                <a:cs typeface="Arial MT"/>
              </a:rPr>
              <a:t>Justified.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7509" y="240947"/>
            <a:ext cx="5927725" cy="1933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390"/>
              </a:lnSpc>
              <a:spcBef>
                <a:spcPts val="100"/>
              </a:spcBef>
            </a:pPr>
            <a:r>
              <a:rPr sz="7150" spc="-545" dirty="0"/>
              <a:t>Two</a:t>
            </a:r>
            <a:r>
              <a:rPr sz="7150" spc="-665" dirty="0"/>
              <a:t> </a:t>
            </a:r>
            <a:r>
              <a:rPr sz="7150" spc="-425" dirty="0"/>
              <a:t>Dimensions</a:t>
            </a:r>
            <a:endParaRPr sz="7150"/>
          </a:p>
          <a:p>
            <a:pPr marL="15240">
              <a:lnSpc>
                <a:spcPts val="7630"/>
              </a:lnSpc>
            </a:pPr>
            <a:r>
              <a:rPr sz="7350" spc="-285" dirty="0"/>
              <a:t>of</a:t>
            </a:r>
            <a:r>
              <a:rPr sz="7350" spc="-680" dirty="0"/>
              <a:t> </a:t>
            </a:r>
            <a:r>
              <a:rPr sz="7350" spc="-645" dirty="0"/>
              <a:t>Freedom</a:t>
            </a:r>
            <a:endParaRPr sz="7350"/>
          </a:p>
        </p:txBody>
      </p:sp>
      <p:sp>
        <p:nvSpPr>
          <p:cNvPr id="3" name="object 3"/>
          <p:cNvSpPr txBox="1"/>
          <p:nvPr/>
        </p:nvSpPr>
        <p:spPr>
          <a:xfrm>
            <a:off x="856018" y="2509967"/>
            <a:ext cx="7474584" cy="4471096"/>
          </a:xfrm>
          <a:prstGeom prst="rect">
            <a:avLst/>
          </a:prstGeom>
        </p:spPr>
        <p:txBody>
          <a:bodyPr vert="horz" wrap="square" lIns="0" tIns="252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85"/>
              </a:spcBef>
            </a:pPr>
            <a:r>
              <a:rPr sz="4700" spc="-100" dirty="0">
                <a:solidFill>
                  <a:srgbClr val="014F5E"/>
                </a:solidFill>
                <a:latin typeface="Arial MT"/>
                <a:cs typeface="Arial MT"/>
              </a:rPr>
              <a:t>Negative</a:t>
            </a:r>
            <a:r>
              <a:rPr sz="4700" spc="-260" dirty="0">
                <a:solidFill>
                  <a:srgbClr val="014F5E"/>
                </a:solidFill>
                <a:latin typeface="Arial MT"/>
                <a:cs typeface="Arial MT"/>
              </a:rPr>
              <a:t> </a:t>
            </a:r>
            <a:r>
              <a:rPr sz="4700" spc="-10" dirty="0">
                <a:solidFill>
                  <a:srgbClr val="075464"/>
                </a:solidFill>
                <a:latin typeface="Arial MT"/>
                <a:cs typeface="Arial MT"/>
              </a:rPr>
              <a:t>Liberty</a:t>
            </a:r>
            <a:endParaRPr sz="4700" dirty="0">
              <a:latin typeface="Arial MT"/>
              <a:cs typeface="Arial MT"/>
            </a:endParaRPr>
          </a:p>
          <a:p>
            <a:pPr marL="18415" marR="653415" indent="34925">
              <a:lnSpc>
                <a:spcPts val="3200"/>
              </a:lnSpc>
              <a:spcBef>
                <a:spcPts val="1900"/>
              </a:spcBef>
            </a:pPr>
            <a:r>
              <a:rPr sz="3200" spc="-150" dirty="0">
                <a:latin typeface="Trebuchet MS"/>
                <a:cs typeface="Trebuchet MS"/>
              </a:rPr>
              <a:t>Means</a:t>
            </a:r>
            <a:r>
              <a:rPr sz="3200" spc="-225" dirty="0">
                <a:latin typeface="Trebuchet MS"/>
                <a:cs typeface="Trebuchet MS"/>
              </a:rPr>
              <a:t> </a:t>
            </a:r>
            <a:r>
              <a:rPr sz="3200" spc="-235" dirty="0">
                <a:latin typeface="Trebuchet MS"/>
                <a:cs typeface="Trebuchet MS"/>
              </a:rPr>
              <a:t>freedom</a:t>
            </a:r>
            <a:r>
              <a:rPr sz="3200" spc="-250" dirty="0">
                <a:latin typeface="Trebuchet MS"/>
                <a:cs typeface="Trebuchet MS"/>
              </a:rPr>
              <a:t> </a:t>
            </a:r>
            <a:r>
              <a:rPr sz="3200" spc="-260" dirty="0">
                <a:latin typeface="Trebuchet MS"/>
                <a:cs typeface="Trebuchet MS"/>
              </a:rPr>
              <a:t>from</a:t>
            </a:r>
            <a:r>
              <a:rPr sz="3200" spc="-185" dirty="0">
                <a:latin typeface="Trebuchet MS"/>
                <a:cs typeface="Trebuchet MS"/>
              </a:rPr>
              <a:t> </a:t>
            </a:r>
            <a:r>
              <a:rPr sz="3200" spc="-275" dirty="0">
                <a:latin typeface="Trebuchet MS"/>
                <a:cs typeface="Trebuchet MS"/>
              </a:rPr>
              <a:t>external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295" dirty="0">
                <a:latin typeface="Trebuchet MS"/>
                <a:cs typeface="Trebuchet MS"/>
              </a:rPr>
              <a:t>interference. </a:t>
            </a:r>
            <a:r>
              <a:rPr sz="3200" spc="-275" dirty="0">
                <a:latin typeface="Trebuchet MS"/>
                <a:cs typeface="Trebuchet MS"/>
              </a:rPr>
              <a:t>The</a:t>
            </a:r>
            <a:r>
              <a:rPr sz="3200" spc="-135" dirty="0">
                <a:latin typeface="Trebuchet MS"/>
                <a:cs typeface="Trebuchet MS"/>
              </a:rPr>
              <a:t> </a:t>
            </a:r>
            <a:r>
              <a:rPr sz="3200" spc="-275" dirty="0">
                <a:latin typeface="Trebuchet MS"/>
                <a:cs typeface="Trebuchet MS"/>
              </a:rPr>
              <a:t>individual</a:t>
            </a:r>
            <a:r>
              <a:rPr sz="3200" spc="55" dirty="0">
                <a:latin typeface="Trebuchet MS"/>
                <a:cs typeface="Trebuchet MS"/>
              </a:rPr>
              <a:t> </a:t>
            </a:r>
            <a:r>
              <a:rPr sz="3200" spc="-195" dirty="0">
                <a:latin typeface="Trebuchet MS"/>
                <a:cs typeface="Trebuchet MS"/>
              </a:rPr>
              <a:t>should</a:t>
            </a:r>
            <a:r>
              <a:rPr sz="3200" spc="-254" dirty="0">
                <a:latin typeface="Trebuchet MS"/>
                <a:cs typeface="Trebuchet MS"/>
              </a:rPr>
              <a:t> </a:t>
            </a:r>
            <a:r>
              <a:rPr sz="3200" spc="-229" dirty="0">
                <a:latin typeface="Trebuchet MS"/>
                <a:cs typeface="Trebuchet MS"/>
              </a:rPr>
              <a:t>have</a:t>
            </a:r>
            <a:r>
              <a:rPr sz="3200" spc="-180" dirty="0">
                <a:latin typeface="Trebuchet MS"/>
                <a:cs typeface="Trebuchet MS"/>
              </a:rPr>
              <a:t> </a:t>
            </a:r>
            <a:r>
              <a:rPr sz="3200" spc="-210" dirty="0">
                <a:latin typeface="Trebuchet MS"/>
                <a:cs typeface="Trebuchet MS"/>
              </a:rPr>
              <a:t>a</a:t>
            </a:r>
            <a:r>
              <a:rPr sz="3200" spc="-325" dirty="0">
                <a:latin typeface="Trebuchet MS"/>
                <a:cs typeface="Trebuchet MS"/>
              </a:rPr>
              <a:t> </a:t>
            </a:r>
            <a:r>
              <a:rPr sz="3200" spc="-270" dirty="0">
                <a:latin typeface="Trebuchet MS"/>
                <a:cs typeface="Trebuchet MS"/>
              </a:rPr>
              <a:t>private</a:t>
            </a:r>
            <a:r>
              <a:rPr sz="3200" spc="-80" dirty="0">
                <a:latin typeface="Trebuchet MS"/>
                <a:cs typeface="Trebuchet MS"/>
              </a:rPr>
              <a:t> </a:t>
            </a:r>
            <a:r>
              <a:rPr sz="3200" spc="-90" dirty="0">
                <a:latin typeface="Trebuchet MS"/>
                <a:cs typeface="Trebuchet MS"/>
              </a:rPr>
              <a:t>sphere </a:t>
            </a:r>
            <a:r>
              <a:rPr sz="3200" spc="-275" dirty="0">
                <a:latin typeface="Trebuchet MS"/>
                <a:cs typeface="Trebuchet MS"/>
              </a:rPr>
              <a:t>where</a:t>
            </a:r>
            <a:r>
              <a:rPr sz="3200" spc="-114" dirty="0">
                <a:latin typeface="Trebuchet MS"/>
                <a:cs typeface="Trebuchet MS"/>
              </a:rPr>
              <a:t> </a:t>
            </a:r>
            <a:r>
              <a:rPr sz="3200" spc="-229" dirty="0">
                <a:latin typeface="Trebuchet MS"/>
                <a:cs typeface="Trebuchet MS"/>
              </a:rPr>
              <a:t>others,</a:t>
            </a:r>
            <a:r>
              <a:rPr sz="3200" spc="-285" dirty="0">
                <a:latin typeface="Trebuchet MS"/>
                <a:cs typeface="Trebuchet MS"/>
              </a:rPr>
              <a:t> </a:t>
            </a:r>
            <a:r>
              <a:rPr sz="3200" spc="-240" dirty="0">
                <a:latin typeface="Trebuchet MS"/>
                <a:cs typeface="Trebuchet MS"/>
              </a:rPr>
              <a:t>especially</a:t>
            </a:r>
            <a:r>
              <a:rPr sz="3200" spc="-105" dirty="0">
                <a:latin typeface="Trebuchet MS"/>
                <a:cs typeface="Trebuchet MS"/>
              </a:rPr>
              <a:t> </a:t>
            </a:r>
            <a:r>
              <a:rPr sz="3200" spc="-245" dirty="0">
                <a:latin typeface="Trebuchet MS"/>
                <a:cs typeface="Trebuchet MS"/>
              </a:rPr>
              <a:t>the</a:t>
            </a:r>
            <a:r>
              <a:rPr sz="3200" spc="-200" dirty="0">
                <a:latin typeface="Trebuchet MS"/>
                <a:cs typeface="Trebuchet MS"/>
              </a:rPr>
              <a:t> </a:t>
            </a:r>
            <a:r>
              <a:rPr sz="3200" spc="-275" dirty="0">
                <a:latin typeface="Trebuchet MS"/>
                <a:cs typeface="Trebuchet MS"/>
              </a:rPr>
              <a:t>state,</a:t>
            </a:r>
            <a:r>
              <a:rPr sz="3200" spc="-235" dirty="0">
                <a:latin typeface="Trebuchet MS"/>
                <a:cs typeface="Trebuchet MS"/>
              </a:rPr>
              <a:t> </a:t>
            </a:r>
            <a:r>
              <a:rPr sz="3200" spc="-10" dirty="0">
                <a:latin typeface="Trebuchet MS"/>
                <a:cs typeface="Trebuchet MS"/>
              </a:rPr>
              <a:t>should </a:t>
            </a:r>
            <a:r>
              <a:rPr sz="3200" spc="-215" dirty="0">
                <a:latin typeface="Trebuchet MS"/>
                <a:cs typeface="Trebuchet MS"/>
              </a:rPr>
              <a:t>not</a:t>
            </a:r>
            <a:r>
              <a:rPr sz="3200" spc="-210" dirty="0">
                <a:latin typeface="Trebuchet MS"/>
                <a:cs typeface="Trebuchet MS"/>
              </a:rPr>
              <a:t> </a:t>
            </a:r>
            <a:r>
              <a:rPr sz="3200" spc="-295" dirty="0">
                <a:latin typeface="Trebuchet MS"/>
                <a:cs typeface="Trebuchet MS"/>
              </a:rPr>
              <a:t>interfere</a:t>
            </a:r>
            <a:r>
              <a:rPr sz="3200" spc="25" dirty="0">
                <a:latin typeface="Trebuchet MS"/>
                <a:cs typeface="Trebuchet MS"/>
              </a:rPr>
              <a:t> </a:t>
            </a:r>
            <a:r>
              <a:rPr sz="3200" spc="-114" dirty="0">
                <a:latin typeface="Trebuchet MS"/>
                <a:cs typeface="Trebuchet MS"/>
              </a:rPr>
              <a:t>unnecessarily.</a:t>
            </a:r>
            <a:endParaRPr sz="32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645"/>
              </a:spcBef>
            </a:pPr>
            <a:endParaRPr sz="3200" dirty="0">
              <a:latin typeface="Trebuchet MS"/>
              <a:cs typeface="Trebuchet MS"/>
            </a:endParaRPr>
          </a:p>
          <a:p>
            <a:pPr marL="2850515">
              <a:lnSpc>
                <a:spcPts val="3650"/>
              </a:lnSpc>
            </a:pPr>
            <a:r>
              <a:rPr lang="en-GB" sz="3250" spc="-340" dirty="0">
                <a:latin typeface="Arial MT"/>
                <a:cs typeface="Arial MT"/>
              </a:rPr>
              <a:t>k</a:t>
            </a:r>
            <a:r>
              <a:rPr sz="3250" spc="-340" dirty="0" err="1" smtClean="0">
                <a:latin typeface="Arial MT"/>
                <a:cs typeface="Arial MT"/>
              </a:rPr>
              <a:t>ey</a:t>
            </a:r>
            <a:r>
              <a:rPr sz="3250" spc="-310" dirty="0" smtClean="0">
                <a:latin typeface="Arial MT"/>
                <a:cs typeface="Arial MT"/>
              </a:rPr>
              <a:t> </a:t>
            </a:r>
            <a:r>
              <a:rPr sz="3250" spc="-10" dirty="0">
                <a:latin typeface="Arial MT"/>
                <a:cs typeface="Arial MT"/>
              </a:rPr>
              <a:t>idea:</a:t>
            </a:r>
            <a:endParaRPr sz="3250" dirty="0">
              <a:latin typeface="Arial MT"/>
              <a:cs typeface="Arial MT"/>
            </a:endParaRPr>
          </a:p>
          <a:p>
            <a:pPr marL="2827020">
              <a:lnSpc>
                <a:spcPts val="3410"/>
              </a:lnSpc>
            </a:pPr>
            <a:r>
              <a:rPr sz="3050" spc="-204" dirty="0" smtClean="0">
                <a:solidFill>
                  <a:srgbClr val="0A4450"/>
                </a:solidFill>
                <a:latin typeface="Arial MT"/>
                <a:cs typeface="Arial MT"/>
              </a:rPr>
              <a:t>-</a:t>
            </a:r>
            <a:r>
              <a:rPr sz="3050" spc="-254" dirty="0" smtClean="0">
                <a:solidFill>
                  <a:srgbClr val="0A4450"/>
                </a:solidFill>
                <a:latin typeface="Arial MT"/>
                <a:cs typeface="Arial MT"/>
              </a:rPr>
              <a:t> </a:t>
            </a:r>
            <a:r>
              <a:rPr sz="3050" spc="-195" dirty="0">
                <a:latin typeface="Arial MT"/>
                <a:cs typeface="Arial MT"/>
              </a:rPr>
              <a:t>Freedom</a:t>
            </a:r>
            <a:r>
              <a:rPr sz="3050" spc="20" dirty="0">
                <a:latin typeface="Arial MT"/>
                <a:cs typeface="Arial MT"/>
              </a:rPr>
              <a:t> </a:t>
            </a:r>
            <a:r>
              <a:rPr sz="3050" spc="-114" dirty="0">
                <a:latin typeface="Arial MT"/>
                <a:cs typeface="Arial MT"/>
              </a:rPr>
              <a:t>from</a:t>
            </a:r>
            <a:r>
              <a:rPr sz="3050" spc="-190" dirty="0">
                <a:latin typeface="Arial MT"/>
                <a:cs typeface="Arial MT"/>
              </a:rPr>
              <a:t> </a:t>
            </a:r>
            <a:r>
              <a:rPr sz="3050" spc="-105" dirty="0">
                <a:latin typeface="Arial MT"/>
                <a:cs typeface="Arial MT"/>
              </a:rPr>
              <a:t>interference.</a:t>
            </a:r>
            <a:endParaRPr sz="305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29591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2330"/>
              </a:spcBef>
            </a:pPr>
            <a:r>
              <a:rPr spc="-75" dirty="0"/>
              <a:t>Positive</a:t>
            </a:r>
            <a:r>
              <a:rPr spc="-200" dirty="0"/>
              <a:t> </a:t>
            </a:r>
            <a:r>
              <a:rPr spc="-10" dirty="0">
                <a:solidFill>
                  <a:srgbClr val="0A996E"/>
                </a:solidFill>
              </a:rPr>
              <a:t>Liberty</a:t>
            </a:r>
          </a:p>
          <a:p>
            <a:pPr marL="12700" marR="368300" indent="6985">
              <a:lnSpc>
                <a:spcPts val="3200"/>
              </a:lnSpc>
              <a:spcBef>
                <a:spcPts val="1960"/>
              </a:spcBef>
            </a:pPr>
            <a:r>
              <a:rPr sz="3050" spc="-170" dirty="0">
                <a:solidFill>
                  <a:srgbClr val="000000"/>
                </a:solidFill>
              </a:rPr>
              <a:t>Means</a:t>
            </a:r>
            <a:r>
              <a:rPr sz="3050" spc="-70" dirty="0">
                <a:solidFill>
                  <a:srgbClr val="000000"/>
                </a:solidFill>
              </a:rPr>
              <a:t> </a:t>
            </a:r>
            <a:r>
              <a:rPr sz="3050" spc="-145" dirty="0">
                <a:solidFill>
                  <a:srgbClr val="000000"/>
                </a:solidFill>
              </a:rPr>
              <a:t>having</a:t>
            </a:r>
            <a:r>
              <a:rPr sz="3050" spc="-95" dirty="0">
                <a:solidFill>
                  <a:srgbClr val="000000"/>
                </a:solidFill>
              </a:rPr>
              <a:t> </a:t>
            </a:r>
            <a:r>
              <a:rPr sz="3050" spc="-110" dirty="0">
                <a:solidFill>
                  <a:srgbClr val="000000"/>
                </a:solidFill>
              </a:rPr>
              <a:t>the</a:t>
            </a:r>
            <a:r>
              <a:rPr sz="3050" spc="-204" dirty="0">
                <a:solidFill>
                  <a:srgbClr val="000000"/>
                </a:solidFill>
              </a:rPr>
              <a:t> </a:t>
            </a:r>
            <a:r>
              <a:rPr sz="3050" spc="-85" dirty="0">
                <a:solidFill>
                  <a:srgbClr val="000000"/>
                </a:solidFill>
              </a:rPr>
              <a:t>conditions</a:t>
            </a:r>
            <a:r>
              <a:rPr sz="3050" spc="35" dirty="0">
                <a:solidFill>
                  <a:srgbClr val="000000"/>
                </a:solidFill>
              </a:rPr>
              <a:t> </a:t>
            </a:r>
            <a:r>
              <a:rPr sz="3050" spc="-25" dirty="0">
                <a:solidFill>
                  <a:srgbClr val="000000"/>
                </a:solidFill>
              </a:rPr>
              <a:t>and </a:t>
            </a:r>
            <a:r>
              <a:rPr sz="3050" spc="-65" dirty="0">
                <a:solidFill>
                  <a:srgbClr val="000000"/>
                </a:solidFill>
              </a:rPr>
              <a:t>opportunities</a:t>
            </a:r>
            <a:r>
              <a:rPr sz="3050" spc="-20" dirty="0">
                <a:solidFill>
                  <a:srgbClr val="000000"/>
                </a:solidFill>
              </a:rPr>
              <a:t> </a:t>
            </a:r>
            <a:r>
              <a:rPr sz="3050" spc="-135" dirty="0">
                <a:solidFill>
                  <a:srgbClr val="000000"/>
                </a:solidFill>
              </a:rPr>
              <a:t>necessary</a:t>
            </a:r>
            <a:r>
              <a:rPr sz="3050" spc="-45" dirty="0">
                <a:solidFill>
                  <a:srgbClr val="000000"/>
                </a:solidFill>
              </a:rPr>
              <a:t> </a:t>
            </a:r>
            <a:r>
              <a:rPr sz="3050" spc="-35" dirty="0">
                <a:solidFill>
                  <a:srgbClr val="000000"/>
                </a:solidFill>
              </a:rPr>
              <a:t>to</a:t>
            </a:r>
            <a:r>
              <a:rPr sz="3050" spc="-225" dirty="0">
                <a:solidFill>
                  <a:srgbClr val="000000"/>
                </a:solidFill>
              </a:rPr>
              <a:t> </a:t>
            </a:r>
            <a:r>
              <a:rPr sz="3050" spc="-125" dirty="0">
                <a:solidFill>
                  <a:srgbClr val="000000"/>
                </a:solidFill>
              </a:rPr>
              <a:t>develop</a:t>
            </a:r>
            <a:r>
              <a:rPr sz="3050" spc="-85" dirty="0">
                <a:solidFill>
                  <a:srgbClr val="000000"/>
                </a:solidFill>
              </a:rPr>
              <a:t> </a:t>
            </a:r>
            <a:r>
              <a:rPr sz="3050" spc="-25" dirty="0">
                <a:solidFill>
                  <a:srgbClr val="000000"/>
                </a:solidFill>
              </a:rPr>
              <a:t>yourself. It</a:t>
            </a:r>
            <a:r>
              <a:rPr sz="3050" spc="-229" dirty="0">
                <a:solidFill>
                  <a:srgbClr val="000000"/>
                </a:solidFill>
              </a:rPr>
              <a:t> </a:t>
            </a:r>
            <a:r>
              <a:rPr sz="3050" spc="-80" dirty="0">
                <a:solidFill>
                  <a:srgbClr val="000000"/>
                </a:solidFill>
              </a:rPr>
              <a:t>is</a:t>
            </a:r>
            <a:r>
              <a:rPr sz="3050" spc="-180" dirty="0">
                <a:solidFill>
                  <a:srgbClr val="000000"/>
                </a:solidFill>
              </a:rPr>
              <a:t> </a:t>
            </a:r>
            <a:r>
              <a:rPr sz="3050" spc="-125" dirty="0">
                <a:solidFill>
                  <a:srgbClr val="000000"/>
                </a:solidFill>
              </a:rPr>
              <a:t>not</a:t>
            </a:r>
            <a:r>
              <a:rPr sz="3050" spc="-40" dirty="0">
                <a:solidFill>
                  <a:srgbClr val="000000"/>
                </a:solidFill>
              </a:rPr>
              <a:t> </a:t>
            </a:r>
            <a:r>
              <a:rPr sz="3050" spc="-165" dirty="0">
                <a:solidFill>
                  <a:srgbClr val="000000"/>
                </a:solidFill>
              </a:rPr>
              <a:t>enough</a:t>
            </a:r>
            <a:r>
              <a:rPr sz="3050" spc="-50" dirty="0">
                <a:solidFill>
                  <a:srgbClr val="000000"/>
                </a:solidFill>
              </a:rPr>
              <a:t> </a:t>
            </a:r>
            <a:r>
              <a:rPr sz="3050" spc="-35" dirty="0">
                <a:solidFill>
                  <a:srgbClr val="000000"/>
                </a:solidFill>
              </a:rPr>
              <a:t>to</a:t>
            </a:r>
            <a:r>
              <a:rPr sz="3050" spc="-190" dirty="0">
                <a:solidFill>
                  <a:srgbClr val="000000"/>
                </a:solidFill>
              </a:rPr>
              <a:t> </a:t>
            </a:r>
            <a:r>
              <a:rPr sz="3050" spc="-135" dirty="0">
                <a:solidFill>
                  <a:srgbClr val="000000"/>
                </a:solidFill>
              </a:rPr>
              <a:t>simply</a:t>
            </a:r>
            <a:r>
              <a:rPr sz="3050" spc="-114" dirty="0">
                <a:solidFill>
                  <a:srgbClr val="000000"/>
                </a:solidFill>
              </a:rPr>
              <a:t> </a:t>
            </a:r>
            <a:r>
              <a:rPr sz="3050" spc="-165" dirty="0">
                <a:solidFill>
                  <a:srgbClr val="000000"/>
                </a:solidFill>
              </a:rPr>
              <a:t>remove</a:t>
            </a:r>
            <a:r>
              <a:rPr sz="3050" spc="-100" dirty="0">
                <a:solidFill>
                  <a:srgbClr val="000000"/>
                </a:solidFill>
              </a:rPr>
              <a:t> </a:t>
            </a:r>
            <a:r>
              <a:rPr sz="3050" spc="-75" dirty="0">
                <a:solidFill>
                  <a:srgbClr val="000000"/>
                </a:solidFill>
              </a:rPr>
              <a:t>restrictions; </a:t>
            </a:r>
            <a:r>
              <a:rPr sz="3100" spc="-165" dirty="0">
                <a:solidFill>
                  <a:srgbClr val="000000"/>
                </a:solidFill>
              </a:rPr>
              <a:t>people</a:t>
            </a:r>
            <a:r>
              <a:rPr sz="3100" spc="-70" dirty="0">
                <a:solidFill>
                  <a:srgbClr val="000000"/>
                </a:solidFill>
              </a:rPr>
              <a:t> </a:t>
            </a:r>
            <a:r>
              <a:rPr sz="3100" spc="-180" dirty="0">
                <a:solidFill>
                  <a:srgbClr val="000000"/>
                </a:solidFill>
              </a:rPr>
              <a:t>should</a:t>
            </a:r>
            <a:r>
              <a:rPr sz="3100" spc="-50" dirty="0">
                <a:solidFill>
                  <a:srgbClr val="000000"/>
                </a:solidFill>
              </a:rPr>
              <a:t> </a:t>
            </a:r>
            <a:r>
              <a:rPr sz="3100" spc="-195" dirty="0">
                <a:solidFill>
                  <a:srgbClr val="000000"/>
                </a:solidFill>
              </a:rPr>
              <a:t>also</a:t>
            </a:r>
            <a:r>
              <a:rPr sz="3100" spc="-120" dirty="0">
                <a:solidFill>
                  <a:srgbClr val="000000"/>
                </a:solidFill>
              </a:rPr>
              <a:t> </a:t>
            </a:r>
            <a:r>
              <a:rPr sz="3100" spc="-215" dirty="0">
                <a:solidFill>
                  <a:srgbClr val="000000"/>
                </a:solidFill>
              </a:rPr>
              <a:t>have</a:t>
            </a:r>
            <a:r>
              <a:rPr sz="3100" spc="-150" dirty="0">
                <a:solidFill>
                  <a:srgbClr val="000000"/>
                </a:solidFill>
              </a:rPr>
              <a:t> </a:t>
            </a:r>
            <a:r>
              <a:rPr sz="3100" spc="-95" dirty="0">
                <a:solidFill>
                  <a:srgbClr val="000000"/>
                </a:solidFill>
              </a:rPr>
              <a:t>the</a:t>
            </a:r>
            <a:r>
              <a:rPr sz="3100" spc="-290" dirty="0">
                <a:solidFill>
                  <a:srgbClr val="000000"/>
                </a:solidFill>
              </a:rPr>
              <a:t> </a:t>
            </a:r>
            <a:r>
              <a:rPr sz="3100" spc="-100" dirty="0">
                <a:solidFill>
                  <a:srgbClr val="000000"/>
                </a:solidFill>
              </a:rPr>
              <a:t>ability</a:t>
            </a:r>
            <a:r>
              <a:rPr sz="3100" spc="-45" dirty="0">
                <a:solidFill>
                  <a:srgbClr val="000000"/>
                </a:solidFill>
              </a:rPr>
              <a:t> </a:t>
            </a:r>
            <a:r>
              <a:rPr sz="3100" spc="-50" dirty="0">
                <a:solidFill>
                  <a:srgbClr val="000000"/>
                </a:solidFill>
              </a:rPr>
              <a:t>to</a:t>
            </a:r>
            <a:r>
              <a:rPr sz="3100" spc="-229" dirty="0">
                <a:solidFill>
                  <a:srgbClr val="000000"/>
                </a:solidFill>
              </a:rPr>
              <a:t> </a:t>
            </a:r>
            <a:r>
              <a:rPr sz="3100" spc="-65" dirty="0">
                <a:solidFill>
                  <a:srgbClr val="000000"/>
                </a:solidFill>
              </a:rPr>
              <a:t>actually </a:t>
            </a:r>
            <a:r>
              <a:rPr sz="2950" spc="-90" dirty="0">
                <a:solidFill>
                  <a:srgbClr val="000000"/>
                </a:solidFill>
              </a:rPr>
              <a:t>use</a:t>
            </a:r>
            <a:r>
              <a:rPr sz="2950" spc="-210" dirty="0">
                <a:solidFill>
                  <a:srgbClr val="000000"/>
                </a:solidFill>
              </a:rPr>
              <a:t> </a:t>
            </a:r>
            <a:r>
              <a:rPr sz="2950" spc="-35" dirty="0">
                <a:solidFill>
                  <a:srgbClr val="000000"/>
                </a:solidFill>
              </a:rPr>
              <a:t>their</a:t>
            </a:r>
            <a:r>
              <a:rPr sz="2950" spc="-150" dirty="0">
                <a:solidFill>
                  <a:srgbClr val="000000"/>
                </a:solidFill>
              </a:rPr>
              <a:t> </a:t>
            </a:r>
            <a:r>
              <a:rPr sz="2950" spc="-10" dirty="0">
                <a:solidFill>
                  <a:srgbClr val="000000"/>
                </a:solidFill>
              </a:rPr>
              <a:t>freedom.</a:t>
            </a:r>
            <a:endParaRPr sz="2950"/>
          </a:p>
          <a:p>
            <a:pPr marL="2751455">
              <a:lnSpc>
                <a:spcPts val="3370"/>
              </a:lnSpc>
              <a:spcBef>
                <a:spcPts val="2460"/>
              </a:spcBef>
            </a:pPr>
            <a:r>
              <a:rPr sz="2950" spc="-90" dirty="0">
                <a:solidFill>
                  <a:srgbClr val="000000"/>
                </a:solidFill>
              </a:rPr>
              <a:t>Key</a:t>
            </a:r>
            <a:r>
              <a:rPr sz="2950" spc="-225" dirty="0">
                <a:solidFill>
                  <a:srgbClr val="000000"/>
                </a:solidFill>
              </a:rPr>
              <a:t> </a:t>
            </a:r>
            <a:r>
              <a:rPr sz="2950" spc="-10" dirty="0">
                <a:solidFill>
                  <a:srgbClr val="000000"/>
                </a:solidFill>
              </a:rPr>
              <a:t>idea:</a:t>
            </a:r>
            <a:endParaRPr sz="2950"/>
          </a:p>
          <a:p>
            <a:pPr marL="2767330">
              <a:lnSpc>
                <a:spcPts val="3370"/>
              </a:lnSpc>
            </a:pPr>
            <a:r>
              <a:rPr sz="2950" spc="-220" dirty="0">
                <a:solidFill>
                  <a:srgbClr val="188A69"/>
                </a:solidFill>
              </a:rPr>
              <a:t>-</a:t>
            </a:r>
            <a:r>
              <a:rPr sz="2950" spc="-365" dirty="0">
                <a:solidFill>
                  <a:srgbClr val="188A69"/>
                </a:solidFill>
              </a:rPr>
              <a:t>+</a:t>
            </a:r>
            <a:r>
              <a:rPr sz="2950" spc="-235" dirty="0">
                <a:solidFill>
                  <a:srgbClr val="188A69"/>
                </a:solidFill>
              </a:rPr>
              <a:t> </a:t>
            </a:r>
            <a:r>
              <a:rPr sz="2950" spc="-160" dirty="0">
                <a:solidFill>
                  <a:srgbClr val="000000"/>
                </a:solidFill>
              </a:rPr>
              <a:t>Freedom</a:t>
            </a:r>
            <a:r>
              <a:rPr sz="2950" spc="20" dirty="0">
                <a:solidFill>
                  <a:srgbClr val="000000"/>
                </a:solidFill>
              </a:rPr>
              <a:t> </a:t>
            </a:r>
            <a:r>
              <a:rPr sz="2950" spc="-35" dirty="0">
                <a:solidFill>
                  <a:srgbClr val="000000"/>
                </a:solidFill>
              </a:rPr>
              <a:t>to</a:t>
            </a:r>
            <a:r>
              <a:rPr sz="2950" spc="-190" dirty="0">
                <a:solidFill>
                  <a:srgbClr val="000000"/>
                </a:solidFill>
              </a:rPr>
              <a:t> </a:t>
            </a:r>
            <a:r>
              <a:rPr sz="2950" spc="-120" dirty="0">
                <a:solidFill>
                  <a:srgbClr val="000000"/>
                </a:solidFill>
              </a:rPr>
              <a:t>develop</a:t>
            </a:r>
            <a:r>
              <a:rPr sz="2950" spc="-45" dirty="0">
                <a:solidFill>
                  <a:srgbClr val="000000"/>
                </a:solidFill>
              </a:rPr>
              <a:t> </a:t>
            </a:r>
            <a:r>
              <a:rPr sz="2950" spc="-160" dirty="0">
                <a:solidFill>
                  <a:srgbClr val="000000"/>
                </a:solidFill>
              </a:rPr>
              <a:t>and</a:t>
            </a:r>
            <a:r>
              <a:rPr sz="2950" spc="-110" dirty="0">
                <a:solidFill>
                  <a:srgbClr val="000000"/>
                </a:solidFill>
              </a:rPr>
              <a:t> </a:t>
            </a:r>
            <a:r>
              <a:rPr sz="2950" spc="-40" dirty="0">
                <a:solidFill>
                  <a:srgbClr val="000000"/>
                </a:solidFill>
              </a:rPr>
              <a:t>act.</a:t>
            </a:r>
            <a:endParaRPr sz="2950"/>
          </a:p>
          <a:p>
            <a:pPr>
              <a:lnSpc>
                <a:spcPct val="100000"/>
              </a:lnSpc>
            </a:pPr>
            <a:endParaRPr sz="2950"/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50"/>
          </a:p>
          <a:p>
            <a:pPr marL="236220" marR="52705" indent="-16510" algn="just">
              <a:lnSpc>
                <a:spcPts val="3200"/>
              </a:lnSpc>
            </a:pPr>
            <a:r>
              <a:rPr sz="3200" spc="-225" dirty="0">
                <a:solidFill>
                  <a:srgbClr val="000000"/>
                </a:solidFill>
              </a:rPr>
              <a:t>Example:</a:t>
            </a:r>
            <a:r>
              <a:rPr sz="3200" spc="-35" dirty="0">
                <a:solidFill>
                  <a:srgbClr val="000000"/>
                </a:solidFill>
              </a:rPr>
              <a:t> </a:t>
            </a:r>
            <a:r>
              <a:rPr sz="3200" spc="-409" dirty="0">
                <a:solidFill>
                  <a:srgbClr val="000000"/>
                </a:solidFill>
              </a:rPr>
              <a:t>A</a:t>
            </a:r>
            <a:r>
              <a:rPr sz="3200" spc="-270" dirty="0">
                <a:solidFill>
                  <a:srgbClr val="000000"/>
                </a:solidFill>
              </a:rPr>
              <a:t> </a:t>
            </a:r>
            <a:r>
              <a:rPr sz="3200" spc="-140" dirty="0">
                <a:solidFill>
                  <a:srgbClr val="000000"/>
                </a:solidFill>
              </a:rPr>
              <a:t>child</a:t>
            </a:r>
            <a:r>
              <a:rPr sz="3200" spc="-254" dirty="0">
                <a:solidFill>
                  <a:srgbClr val="000000"/>
                </a:solidFill>
              </a:rPr>
              <a:t> </a:t>
            </a:r>
            <a:r>
              <a:rPr sz="3200" spc="-305" dirty="0">
                <a:solidFill>
                  <a:srgbClr val="000000"/>
                </a:solidFill>
              </a:rPr>
              <a:t>may</a:t>
            </a:r>
            <a:r>
              <a:rPr sz="3200" spc="-180" dirty="0">
                <a:solidFill>
                  <a:srgbClr val="000000"/>
                </a:solidFill>
              </a:rPr>
              <a:t> </a:t>
            </a:r>
            <a:r>
              <a:rPr sz="3200" spc="-165" dirty="0">
                <a:solidFill>
                  <a:srgbClr val="000000"/>
                </a:solidFill>
              </a:rPr>
              <a:t>be</a:t>
            </a:r>
            <a:r>
              <a:rPr sz="3200" spc="-320" dirty="0">
                <a:solidFill>
                  <a:srgbClr val="000000"/>
                </a:solidFill>
              </a:rPr>
              <a:t> </a:t>
            </a:r>
            <a:r>
              <a:rPr sz="3200" spc="-195" dirty="0">
                <a:solidFill>
                  <a:srgbClr val="000000"/>
                </a:solidFill>
              </a:rPr>
              <a:t>legally</a:t>
            </a:r>
            <a:r>
              <a:rPr sz="3200" spc="-5" dirty="0">
                <a:solidFill>
                  <a:srgbClr val="000000"/>
                </a:solidFill>
              </a:rPr>
              <a:t> </a:t>
            </a:r>
            <a:r>
              <a:rPr sz="3200" spc="-170" dirty="0">
                <a:solidFill>
                  <a:srgbClr val="000000"/>
                </a:solidFill>
              </a:rPr>
              <a:t>free</a:t>
            </a:r>
            <a:r>
              <a:rPr sz="3200" spc="-260" dirty="0">
                <a:solidFill>
                  <a:srgbClr val="000000"/>
                </a:solidFill>
              </a:rPr>
              <a:t> </a:t>
            </a:r>
            <a:r>
              <a:rPr sz="3200" spc="-70" dirty="0">
                <a:solidFill>
                  <a:srgbClr val="000000"/>
                </a:solidFill>
              </a:rPr>
              <a:t>to</a:t>
            </a:r>
            <a:r>
              <a:rPr sz="3200" spc="-265" dirty="0">
                <a:solidFill>
                  <a:srgbClr val="000000"/>
                </a:solidFill>
              </a:rPr>
              <a:t> </a:t>
            </a:r>
            <a:r>
              <a:rPr sz="3200" spc="-190" dirty="0">
                <a:solidFill>
                  <a:srgbClr val="000000"/>
                </a:solidFill>
              </a:rPr>
              <a:t>study,</a:t>
            </a:r>
            <a:r>
              <a:rPr sz="3200" spc="-125" dirty="0">
                <a:solidFill>
                  <a:srgbClr val="000000"/>
                </a:solidFill>
              </a:rPr>
              <a:t> </a:t>
            </a:r>
            <a:r>
              <a:rPr sz="3200" spc="-140" dirty="0">
                <a:solidFill>
                  <a:srgbClr val="000000"/>
                </a:solidFill>
              </a:rPr>
              <a:t>but</a:t>
            </a:r>
            <a:r>
              <a:rPr sz="3200" spc="-130" dirty="0">
                <a:solidFill>
                  <a:srgbClr val="000000"/>
                </a:solidFill>
              </a:rPr>
              <a:t> </a:t>
            </a:r>
            <a:r>
              <a:rPr sz="3200" spc="-165" dirty="0">
                <a:solidFill>
                  <a:srgbClr val="000000"/>
                </a:solidFill>
              </a:rPr>
              <a:t>without</a:t>
            </a:r>
            <a:r>
              <a:rPr sz="3200" spc="-95" dirty="0">
                <a:solidFill>
                  <a:srgbClr val="000000"/>
                </a:solidFill>
              </a:rPr>
              <a:t> </a:t>
            </a:r>
            <a:r>
              <a:rPr sz="3200" spc="-235" dirty="0">
                <a:solidFill>
                  <a:srgbClr val="000000"/>
                </a:solidFill>
              </a:rPr>
              <a:t>access</a:t>
            </a:r>
            <a:r>
              <a:rPr sz="3200" spc="-80" dirty="0">
                <a:solidFill>
                  <a:srgbClr val="000000"/>
                </a:solidFill>
              </a:rPr>
              <a:t> </a:t>
            </a:r>
            <a:r>
              <a:rPr sz="3200" spc="-70" dirty="0">
                <a:solidFill>
                  <a:srgbClr val="000000"/>
                </a:solidFill>
              </a:rPr>
              <a:t>to</a:t>
            </a:r>
            <a:r>
              <a:rPr sz="3200" spc="-385" dirty="0">
                <a:solidFill>
                  <a:srgbClr val="000000"/>
                </a:solidFill>
              </a:rPr>
              <a:t> </a:t>
            </a:r>
            <a:r>
              <a:rPr sz="3200" spc="-185" dirty="0">
                <a:solidFill>
                  <a:srgbClr val="000000"/>
                </a:solidFill>
              </a:rPr>
              <a:t>education,</a:t>
            </a:r>
            <a:r>
              <a:rPr sz="3200" spc="-80" dirty="0">
                <a:solidFill>
                  <a:srgbClr val="000000"/>
                </a:solidFill>
              </a:rPr>
              <a:t> </a:t>
            </a:r>
            <a:r>
              <a:rPr sz="3200" spc="-140" dirty="0">
                <a:solidFill>
                  <a:srgbClr val="000000"/>
                </a:solidFill>
              </a:rPr>
              <a:t>that</a:t>
            </a:r>
            <a:r>
              <a:rPr sz="3200" spc="-155" dirty="0">
                <a:solidFill>
                  <a:srgbClr val="000000"/>
                </a:solidFill>
              </a:rPr>
              <a:t> </a:t>
            </a:r>
            <a:r>
              <a:rPr sz="3200" spc="-204" dirty="0">
                <a:solidFill>
                  <a:srgbClr val="000000"/>
                </a:solidFill>
              </a:rPr>
              <a:t>freedom</a:t>
            </a:r>
            <a:r>
              <a:rPr sz="3200" spc="-110" dirty="0">
                <a:solidFill>
                  <a:srgbClr val="000000"/>
                </a:solidFill>
              </a:rPr>
              <a:t> </a:t>
            </a:r>
            <a:r>
              <a:rPr sz="3200" spc="-215" dirty="0">
                <a:solidFill>
                  <a:srgbClr val="000000"/>
                </a:solidFill>
              </a:rPr>
              <a:t>cannot</a:t>
            </a:r>
            <a:r>
              <a:rPr sz="3200" spc="-10" dirty="0">
                <a:solidFill>
                  <a:srgbClr val="000000"/>
                </a:solidFill>
              </a:rPr>
              <a:t> </a:t>
            </a:r>
            <a:r>
              <a:rPr sz="3200" spc="-220" dirty="0">
                <a:solidFill>
                  <a:srgbClr val="000000"/>
                </a:solidFill>
              </a:rPr>
              <a:t>be </a:t>
            </a:r>
            <a:r>
              <a:rPr sz="3200" spc="-210" dirty="0">
                <a:solidFill>
                  <a:srgbClr val="000000"/>
                </a:solidFill>
              </a:rPr>
              <a:t>meaningfully</a:t>
            </a:r>
            <a:r>
              <a:rPr sz="3200" dirty="0">
                <a:solidFill>
                  <a:srgbClr val="000000"/>
                </a:solidFill>
              </a:rPr>
              <a:t> </a:t>
            </a:r>
            <a:r>
              <a:rPr sz="3200" spc="-225" dirty="0">
                <a:solidFill>
                  <a:srgbClr val="000000"/>
                </a:solidFill>
              </a:rPr>
              <a:t>exercised.</a:t>
            </a:r>
            <a:endParaRPr sz="3200"/>
          </a:p>
        </p:txBody>
      </p:sp>
      <p:sp>
        <p:nvSpPr>
          <p:cNvPr id="5" name="Rounded Rectangle 4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31200" y="1117600"/>
            <a:ext cx="393700" cy="76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0800" y="863600"/>
            <a:ext cx="1003300" cy="508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7683500"/>
            <a:ext cx="17475200" cy="19431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89000" y="2946400"/>
            <a:ext cx="355600" cy="876300"/>
            <a:chOff x="889000" y="2946400"/>
            <a:chExt cx="355600" cy="87630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9000" y="2946400"/>
              <a:ext cx="355600" cy="622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4100" y="3568700"/>
              <a:ext cx="190500" cy="254000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855075" y="629355"/>
            <a:ext cx="7233284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700" spc="-125" dirty="0">
                <a:solidFill>
                  <a:srgbClr val="0379BF"/>
                </a:solidFill>
              </a:rPr>
              <a:t>Freedom</a:t>
            </a:r>
            <a:r>
              <a:rPr sz="5700" spc="-210" dirty="0">
                <a:solidFill>
                  <a:srgbClr val="0379BF"/>
                </a:solidFill>
              </a:rPr>
              <a:t> </a:t>
            </a:r>
            <a:r>
              <a:rPr sz="5700" dirty="0">
                <a:solidFill>
                  <a:srgbClr val="0870B1"/>
                </a:solidFill>
              </a:rPr>
              <a:t>of</a:t>
            </a:r>
            <a:r>
              <a:rPr sz="5700" spc="-185" dirty="0">
                <a:solidFill>
                  <a:srgbClr val="0870B1"/>
                </a:solidFill>
              </a:rPr>
              <a:t> </a:t>
            </a:r>
            <a:r>
              <a:rPr sz="5700" spc="-100" dirty="0">
                <a:solidFill>
                  <a:srgbClr val="0375BA"/>
                </a:solidFill>
              </a:rPr>
              <a:t>Expression</a:t>
            </a:r>
            <a:endParaRPr sz="5700"/>
          </a:p>
        </p:txBody>
      </p:sp>
      <p:sp>
        <p:nvSpPr>
          <p:cNvPr id="9" name="object 9"/>
          <p:cNvSpPr txBox="1"/>
          <p:nvPr/>
        </p:nvSpPr>
        <p:spPr>
          <a:xfrm>
            <a:off x="10144425" y="629355"/>
            <a:ext cx="1174750" cy="8934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700" spc="100" dirty="0">
                <a:solidFill>
                  <a:srgbClr val="0175B8"/>
                </a:solidFill>
                <a:latin typeface="Arial MT"/>
                <a:cs typeface="Arial MT"/>
              </a:rPr>
              <a:t>Mill</a:t>
            </a:r>
            <a:endParaRPr sz="57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8235" y="1573036"/>
            <a:ext cx="9048750" cy="980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750"/>
              </a:lnSpc>
              <a:spcBef>
                <a:spcPts val="110"/>
              </a:spcBef>
            </a:pPr>
            <a:r>
              <a:rPr sz="3250" spc="-20" dirty="0">
                <a:latin typeface="Arial MT"/>
                <a:cs typeface="Arial MT"/>
              </a:rPr>
              <a:t>Mill</a:t>
            </a:r>
            <a:r>
              <a:rPr sz="3250" spc="-204" dirty="0">
                <a:latin typeface="Arial MT"/>
                <a:cs typeface="Arial MT"/>
              </a:rPr>
              <a:t> </a:t>
            </a:r>
            <a:r>
              <a:rPr sz="3250" spc="-80" dirty="0">
                <a:latin typeface="Arial MT"/>
                <a:cs typeface="Arial MT"/>
              </a:rPr>
              <a:t>strongly</a:t>
            </a:r>
            <a:r>
              <a:rPr sz="3250" spc="-145" dirty="0">
                <a:latin typeface="Arial MT"/>
                <a:cs typeface="Arial MT"/>
              </a:rPr>
              <a:t> </a:t>
            </a:r>
            <a:r>
              <a:rPr sz="3250" spc="-110" dirty="0">
                <a:latin typeface="Arial MT"/>
                <a:cs typeface="Arial MT"/>
              </a:rPr>
              <a:t>defended</a:t>
            </a:r>
            <a:r>
              <a:rPr sz="3250" spc="-70" dirty="0">
                <a:latin typeface="Arial MT"/>
                <a:cs typeface="Arial MT"/>
              </a:rPr>
              <a:t> </a:t>
            </a:r>
            <a:r>
              <a:rPr sz="3250" spc="-110" dirty="0">
                <a:latin typeface="Arial MT"/>
                <a:cs typeface="Arial MT"/>
              </a:rPr>
              <a:t>freedom</a:t>
            </a:r>
            <a:r>
              <a:rPr sz="3250" spc="-45" dirty="0">
                <a:latin typeface="Arial MT"/>
                <a:cs typeface="Arial MT"/>
              </a:rPr>
              <a:t> </a:t>
            </a:r>
            <a:r>
              <a:rPr sz="3250" spc="-120" dirty="0">
                <a:latin typeface="Arial MT"/>
                <a:cs typeface="Arial MT"/>
              </a:rPr>
              <a:t>of</a:t>
            </a:r>
            <a:r>
              <a:rPr sz="3250" spc="-105" dirty="0">
                <a:latin typeface="Arial MT"/>
                <a:cs typeface="Arial MT"/>
              </a:rPr>
              <a:t> </a:t>
            </a:r>
            <a:r>
              <a:rPr sz="3250" spc="-65" dirty="0">
                <a:latin typeface="Arial MT"/>
                <a:cs typeface="Arial MT"/>
              </a:rPr>
              <a:t>expression.</a:t>
            </a:r>
            <a:endParaRPr sz="3250">
              <a:latin typeface="Arial MT"/>
              <a:cs typeface="Arial MT"/>
            </a:endParaRPr>
          </a:p>
          <a:p>
            <a:pPr marL="25400">
              <a:lnSpc>
                <a:spcPts val="3750"/>
              </a:lnSpc>
            </a:pPr>
            <a:r>
              <a:rPr sz="3250" spc="-240" dirty="0">
                <a:latin typeface="Arial MT"/>
                <a:cs typeface="Arial MT"/>
              </a:rPr>
              <a:t>Why</a:t>
            </a:r>
            <a:r>
              <a:rPr sz="3250" spc="5" dirty="0">
                <a:latin typeface="Arial MT"/>
                <a:cs typeface="Arial MT"/>
              </a:rPr>
              <a:t> </a:t>
            </a:r>
            <a:r>
              <a:rPr sz="3250" spc="-110" dirty="0">
                <a:latin typeface="Arial MT"/>
                <a:cs typeface="Arial MT"/>
              </a:rPr>
              <a:t>should</a:t>
            </a:r>
            <a:r>
              <a:rPr sz="3250" spc="-114" dirty="0">
                <a:latin typeface="Arial MT"/>
                <a:cs typeface="Arial MT"/>
              </a:rPr>
              <a:t> </a:t>
            </a:r>
            <a:r>
              <a:rPr sz="3250" spc="-105" dirty="0">
                <a:latin typeface="Arial MT"/>
                <a:cs typeface="Arial MT"/>
              </a:rPr>
              <a:t>people</a:t>
            </a:r>
            <a:r>
              <a:rPr sz="3250" spc="-120" dirty="0">
                <a:latin typeface="Arial MT"/>
                <a:cs typeface="Arial MT"/>
              </a:rPr>
              <a:t> </a:t>
            </a:r>
            <a:r>
              <a:rPr sz="3250" spc="-155" dirty="0">
                <a:latin typeface="Arial MT"/>
                <a:cs typeface="Arial MT"/>
              </a:rPr>
              <a:t>be</a:t>
            </a:r>
            <a:r>
              <a:rPr sz="3250" spc="-160" dirty="0">
                <a:latin typeface="Arial MT"/>
                <a:cs typeface="Arial MT"/>
              </a:rPr>
              <a:t> </a:t>
            </a:r>
            <a:r>
              <a:rPr sz="3250" spc="-110" dirty="0">
                <a:latin typeface="Arial MT"/>
                <a:cs typeface="Arial MT"/>
              </a:rPr>
              <a:t>free</a:t>
            </a:r>
            <a:r>
              <a:rPr sz="3250" spc="-160" dirty="0">
                <a:latin typeface="Arial MT"/>
                <a:cs typeface="Arial MT"/>
              </a:rPr>
              <a:t> </a:t>
            </a:r>
            <a:r>
              <a:rPr sz="3250" dirty="0">
                <a:latin typeface="Arial MT"/>
                <a:cs typeface="Arial MT"/>
              </a:rPr>
              <a:t>to</a:t>
            </a:r>
            <a:r>
              <a:rPr sz="3250" spc="-225" dirty="0">
                <a:latin typeface="Arial MT"/>
                <a:cs typeface="Arial MT"/>
              </a:rPr>
              <a:t> </a:t>
            </a:r>
            <a:r>
              <a:rPr sz="3250" spc="-160" dirty="0">
                <a:latin typeface="Arial MT"/>
                <a:cs typeface="Arial MT"/>
              </a:rPr>
              <a:t>express</a:t>
            </a:r>
            <a:r>
              <a:rPr sz="3250" spc="-35" dirty="0">
                <a:latin typeface="Arial MT"/>
                <a:cs typeface="Arial MT"/>
              </a:rPr>
              <a:t> </a:t>
            </a:r>
            <a:r>
              <a:rPr sz="3250" spc="-25" dirty="0">
                <a:latin typeface="Arial MT"/>
                <a:cs typeface="Arial MT"/>
              </a:rPr>
              <a:t>their</a:t>
            </a:r>
            <a:r>
              <a:rPr sz="3250" spc="40" dirty="0">
                <a:latin typeface="Arial MT"/>
                <a:cs typeface="Arial MT"/>
              </a:rPr>
              <a:t> </a:t>
            </a:r>
            <a:r>
              <a:rPr sz="3250" spc="-114" dirty="0">
                <a:latin typeface="Arial MT"/>
                <a:cs typeface="Arial MT"/>
              </a:rPr>
              <a:t>opinions?</a:t>
            </a:r>
            <a:endParaRPr sz="325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97401" y="3042002"/>
            <a:ext cx="6588759" cy="1290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48260" algn="ctr">
              <a:lnSpc>
                <a:spcPts val="3310"/>
              </a:lnSpc>
              <a:spcBef>
                <a:spcPts val="95"/>
              </a:spcBef>
            </a:pPr>
            <a:r>
              <a:rPr sz="2850" spc="-160" dirty="0">
                <a:latin typeface="Arial MT"/>
                <a:cs typeface="Arial MT"/>
              </a:rPr>
              <a:t>Our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75" dirty="0">
                <a:latin typeface="Arial MT"/>
                <a:cs typeface="Arial MT"/>
              </a:rPr>
              <a:t>opinion</a:t>
            </a:r>
            <a:r>
              <a:rPr sz="2850" spc="-95" dirty="0">
                <a:latin typeface="Arial MT"/>
                <a:cs typeface="Arial MT"/>
              </a:rPr>
              <a:t> </a:t>
            </a:r>
            <a:r>
              <a:rPr sz="2850" spc="-185" dirty="0">
                <a:latin typeface="Arial MT"/>
                <a:cs typeface="Arial MT"/>
              </a:rPr>
              <a:t>may</a:t>
            </a:r>
            <a:r>
              <a:rPr sz="2850" spc="-80" dirty="0">
                <a:latin typeface="Arial MT"/>
                <a:cs typeface="Arial MT"/>
              </a:rPr>
              <a:t> </a:t>
            </a:r>
            <a:r>
              <a:rPr sz="2850" spc="-90" dirty="0">
                <a:latin typeface="Arial MT"/>
                <a:cs typeface="Arial MT"/>
              </a:rPr>
              <a:t>be</a:t>
            </a:r>
            <a:r>
              <a:rPr sz="2850" spc="-250" dirty="0">
                <a:latin typeface="Arial MT"/>
                <a:cs typeface="Arial MT"/>
              </a:rPr>
              <a:t> </a:t>
            </a:r>
            <a:r>
              <a:rPr sz="2850" spc="-55" dirty="0">
                <a:latin typeface="Arial MT"/>
                <a:cs typeface="Arial MT"/>
              </a:rPr>
              <a:t>wrong: </a:t>
            </a:r>
            <a:r>
              <a:rPr sz="2850" spc="-10" dirty="0">
                <a:latin typeface="Arial MT"/>
                <a:cs typeface="Arial MT"/>
              </a:rPr>
              <a:t>Allowing</a:t>
            </a:r>
            <a:endParaRPr sz="2850">
              <a:latin typeface="Arial MT"/>
              <a:cs typeface="Arial MT"/>
            </a:endParaRPr>
          </a:p>
          <a:p>
            <a:pPr algn="ctr">
              <a:lnSpc>
                <a:spcPts val="3180"/>
              </a:lnSpc>
              <a:tabLst>
                <a:tab pos="570865" algn="l"/>
              </a:tabLst>
            </a:pPr>
            <a:r>
              <a:rPr sz="2900" spc="10" dirty="0">
                <a:solidFill>
                  <a:srgbClr val="E29303"/>
                </a:solidFill>
                <a:latin typeface="Arial MT"/>
                <a:cs typeface="Arial MT"/>
              </a:rPr>
              <a:t>o</a:t>
            </a:r>
            <a:r>
              <a:rPr sz="2900" dirty="0">
                <a:solidFill>
                  <a:srgbClr val="E29303"/>
                </a:solidFill>
                <a:latin typeface="Arial MT"/>
                <a:cs typeface="Arial MT"/>
              </a:rPr>
              <a:t>	</a:t>
            </a:r>
            <a:r>
              <a:rPr sz="2900" spc="-35" dirty="0">
                <a:latin typeface="Arial MT"/>
                <a:cs typeface="Arial MT"/>
              </a:rPr>
              <a:t>different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90" dirty="0">
                <a:latin typeface="Arial MT"/>
                <a:cs typeface="Arial MT"/>
              </a:rPr>
              <a:t>opinions</a:t>
            </a:r>
            <a:r>
              <a:rPr sz="2900" spc="-95" dirty="0">
                <a:latin typeface="Arial MT"/>
                <a:cs typeface="Arial MT"/>
              </a:rPr>
              <a:t> helps</a:t>
            </a:r>
            <a:r>
              <a:rPr sz="2900" spc="-105" dirty="0">
                <a:latin typeface="Arial MT"/>
                <a:cs typeface="Arial MT"/>
              </a:rPr>
              <a:t> </a:t>
            </a:r>
            <a:r>
              <a:rPr sz="2900" spc="-145" dirty="0">
                <a:latin typeface="Arial MT"/>
                <a:cs typeface="Arial MT"/>
              </a:rPr>
              <a:t>us</a:t>
            </a:r>
            <a:r>
              <a:rPr sz="2900" spc="-125" dirty="0">
                <a:latin typeface="Arial MT"/>
                <a:cs typeface="Arial MT"/>
              </a:rPr>
              <a:t> </a:t>
            </a:r>
            <a:r>
              <a:rPr sz="2900" spc="-100" dirty="0">
                <a:latin typeface="Arial MT"/>
                <a:cs typeface="Arial MT"/>
              </a:rPr>
              <a:t>discover</a:t>
            </a:r>
            <a:r>
              <a:rPr sz="2900" spc="5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our</a:t>
            </a:r>
            <a:endParaRPr sz="2900">
              <a:latin typeface="Arial MT"/>
              <a:cs typeface="Arial MT"/>
            </a:endParaRPr>
          </a:p>
          <a:p>
            <a:pPr marR="4006215" algn="ctr">
              <a:lnSpc>
                <a:spcPts val="3470"/>
              </a:lnSpc>
            </a:pPr>
            <a:r>
              <a:rPr sz="3050" spc="-105" dirty="0">
                <a:latin typeface="Arial MT"/>
                <a:cs typeface="Arial MT"/>
              </a:rPr>
              <a:t>mistakes.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13034" y="3042002"/>
            <a:ext cx="6813550" cy="1290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6559">
              <a:lnSpc>
                <a:spcPts val="3310"/>
              </a:lnSpc>
              <a:spcBef>
                <a:spcPts val="95"/>
              </a:spcBef>
            </a:pPr>
            <a:r>
              <a:rPr sz="2850" spc="-185" dirty="0">
                <a:latin typeface="Arial MT"/>
                <a:cs typeface="Arial MT"/>
              </a:rPr>
              <a:t>Even</a:t>
            </a:r>
            <a:r>
              <a:rPr sz="2850" spc="-10" dirty="0">
                <a:latin typeface="Arial MT"/>
                <a:cs typeface="Arial MT"/>
              </a:rPr>
              <a:t> </a:t>
            </a:r>
            <a:r>
              <a:rPr sz="2850" spc="-245" dirty="0">
                <a:latin typeface="Arial MT"/>
                <a:cs typeface="Arial MT"/>
              </a:rPr>
              <a:t>a</a:t>
            </a:r>
            <a:r>
              <a:rPr sz="2850" spc="-65" dirty="0">
                <a:latin typeface="Arial MT"/>
                <a:cs typeface="Arial MT"/>
              </a:rPr>
              <a:t> </a:t>
            </a:r>
            <a:r>
              <a:rPr sz="2850" spc="-35" dirty="0">
                <a:latin typeface="Arial MT"/>
                <a:cs typeface="Arial MT"/>
              </a:rPr>
              <a:t>wrong</a:t>
            </a:r>
            <a:r>
              <a:rPr sz="2850" spc="-160" dirty="0">
                <a:latin typeface="Arial MT"/>
                <a:cs typeface="Arial MT"/>
              </a:rPr>
              <a:t> </a:t>
            </a:r>
            <a:r>
              <a:rPr sz="2850" spc="-25" dirty="0">
                <a:latin typeface="Arial MT"/>
                <a:cs typeface="Arial MT"/>
              </a:rPr>
              <a:t>opinion</a:t>
            </a:r>
            <a:r>
              <a:rPr sz="2850" spc="-170" dirty="0">
                <a:latin typeface="Arial MT"/>
                <a:cs typeface="Arial MT"/>
              </a:rPr>
              <a:t> </a:t>
            </a:r>
            <a:r>
              <a:rPr sz="2850" spc="-80" dirty="0">
                <a:latin typeface="Arial MT"/>
                <a:cs typeface="Arial MT"/>
              </a:rPr>
              <a:t>can</a:t>
            </a:r>
            <a:r>
              <a:rPr sz="2850" spc="-200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contain</a:t>
            </a:r>
            <a:r>
              <a:rPr sz="2850" spc="-75" dirty="0">
                <a:latin typeface="Arial MT"/>
                <a:cs typeface="Arial MT"/>
              </a:rPr>
              <a:t> </a:t>
            </a:r>
            <a:r>
              <a:rPr sz="2850" spc="-20" dirty="0">
                <a:latin typeface="Arial MT"/>
                <a:cs typeface="Arial MT"/>
              </a:rPr>
              <a:t>some</a:t>
            </a:r>
            <a:endParaRPr sz="2850">
              <a:latin typeface="Arial MT"/>
              <a:cs typeface="Arial MT"/>
            </a:endParaRPr>
          </a:p>
          <a:p>
            <a:pPr marL="12700">
              <a:lnSpc>
                <a:spcPts val="3180"/>
              </a:lnSpc>
            </a:pPr>
            <a:r>
              <a:rPr sz="2900" dirty="0">
                <a:solidFill>
                  <a:srgbClr val="E69905"/>
                </a:solidFill>
                <a:latin typeface="Arial MT"/>
                <a:cs typeface="Arial MT"/>
              </a:rPr>
              <a:t>e</a:t>
            </a:r>
            <a:r>
              <a:rPr sz="2900" spc="680" dirty="0">
                <a:solidFill>
                  <a:srgbClr val="E69905"/>
                </a:solidFill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truth:</a:t>
            </a:r>
            <a:r>
              <a:rPr sz="2900" spc="-200" dirty="0">
                <a:latin typeface="Arial MT"/>
                <a:cs typeface="Arial MT"/>
              </a:rPr>
              <a:t> </a:t>
            </a:r>
            <a:r>
              <a:rPr sz="2900" spc="-120" dirty="0">
                <a:latin typeface="Arial MT"/>
                <a:cs typeface="Arial MT"/>
              </a:rPr>
              <a:t>Discussion</a:t>
            </a:r>
            <a:r>
              <a:rPr sz="2900" spc="70" dirty="0">
                <a:latin typeface="Arial MT"/>
                <a:cs typeface="Arial MT"/>
              </a:rPr>
              <a:t> </a:t>
            </a:r>
            <a:r>
              <a:rPr sz="2900" spc="-95" dirty="0">
                <a:latin typeface="Arial MT"/>
                <a:cs typeface="Arial MT"/>
              </a:rPr>
              <a:t>helps</a:t>
            </a:r>
            <a:r>
              <a:rPr sz="2900" spc="-105" dirty="0">
                <a:latin typeface="Arial MT"/>
                <a:cs typeface="Arial MT"/>
              </a:rPr>
              <a:t> </a:t>
            </a:r>
            <a:r>
              <a:rPr sz="2900" spc="-190" dirty="0">
                <a:latin typeface="Arial MT"/>
                <a:cs typeface="Arial MT"/>
              </a:rPr>
              <a:t>us</a:t>
            </a:r>
            <a:r>
              <a:rPr sz="2900" spc="-120" dirty="0">
                <a:latin typeface="Arial MT"/>
                <a:cs typeface="Arial MT"/>
              </a:rPr>
              <a:t> </a:t>
            </a:r>
            <a:r>
              <a:rPr sz="2900" spc="-80" dirty="0">
                <a:latin typeface="Arial MT"/>
                <a:cs typeface="Arial MT"/>
              </a:rPr>
              <a:t>understand</a:t>
            </a:r>
            <a:r>
              <a:rPr sz="2900" spc="130" dirty="0">
                <a:latin typeface="Arial MT"/>
                <a:cs typeface="Arial MT"/>
              </a:rPr>
              <a:t> </a:t>
            </a:r>
            <a:r>
              <a:rPr sz="2900" spc="-25" dirty="0">
                <a:latin typeface="Arial MT"/>
                <a:cs typeface="Arial MT"/>
              </a:rPr>
              <a:t>the</a:t>
            </a:r>
            <a:endParaRPr sz="2900">
              <a:latin typeface="Arial MT"/>
              <a:cs typeface="Arial MT"/>
            </a:endParaRPr>
          </a:p>
          <a:p>
            <a:pPr marL="412750">
              <a:lnSpc>
                <a:spcPts val="3470"/>
              </a:lnSpc>
            </a:pPr>
            <a:r>
              <a:rPr sz="3050" spc="-30" dirty="0">
                <a:latin typeface="Arial MT"/>
                <a:cs typeface="Arial MT"/>
              </a:rPr>
              <a:t>truth</a:t>
            </a:r>
            <a:r>
              <a:rPr sz="3050" spc="-160" dirty="0">
                <a:latin typeface="Arial MT"/>
                <a:cs typeface="Arial MT"/>
              </a:rPr>
              <a:t> </a:t>
            </a:r>
            <a:r>
              <a:rPr sz="3050" spc="-235" dirty="0">
                <a:latin typeface="Arial MT"/>
                <a:cs typeface="Arial MT"/>
              </a:rPr>
              <a:t>more</a:t>
            </a:r>
            <a:r>
              <a:rPr sz="3050" spc="-25" dirty="0">
                <a:latin typeface="Arial MT"/>
                <a:cs typeface="Arial MT"/>
              </a:rPr>
              <a:t> </a:t>
            </a:r>
            <a:r>
              <a:rPr sz="3050" spc="-90" dirty="0">
                <a:latin typeface="Arial MT"/>
                <a:cs typeface="Arial MT"/>
              </a:rPr>
              <a:t>completely.</a:t>
            </a:r>
            <a:endParaRPr sz="30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10859" y="5249333"/>
            <a:ext cx="6659880" cy="17106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36245">
              <a:lnSpc>
                <a:spcPts val="3415"/>
              </a:lnSpc>
              <a:spcBef>
                <a:spcPts val="114"/>
              </a:spcBef>
            </a:pPr>
            <a:r>
              <a:rPr sz="2900" spc="-100" dirty="0">
                <a:latin typeface="Arial MT"/>
                <a:cs typeface="Arial MT"/>
              </a:rPr>
              <a:t>Truth</a:t>
            </a:r>
            <a:r>
              <a:rPr sz="2900" spc="-160" dirty="0">
                <a:latin typeface="Arial MT"/>
                <a:cs typeface="Arial MT"/>
              </a:rPr>
              <a:t> </a:t>
            </a:r>
            <a:r>
              <a:rPr sz="2900" spc="-125" dirty="0">
                <a:latin typeface="Arial MT"/>
                <a:cs typeface="Arial MT"/>
              </a:rPr>
              <a:t>becomes</a:t>
            </a:r>
            <a:r>
              <a:rPr sz="2900" spc="-114" dirty="0">
                <a:latin typeface="Arial MT"/>
                <a:cs typeface="Arial MT"/>
              </a:rPr>
              <a:t> </a:t>
            </a:r>
            <a:r>
              <a:rPr sz="2900" spc="-55" dirty="0">
                <a:latin typeface="Arial MT"/>
                <a:cs typeface="Arial MT"/>
              </a:rPr>
              <a:t>stronger</a:t>
            </a:r>
            <a:r>
              <a:rPr sz="2900" spc="-60" dirty="0">
                <a:latin typeface="Arial MT"/>
                <a:cs typeface="Arial MT"/>
              </a:rPr>
              <a:t> </a:t>
            </a:r>
            <a:r>
              <a:rPr sz="2900" spc="-55" dirty="0">
                <a:latin typeface="Arial MT"/>
                <a:cs typeface="Arial MT"/>
              </a:rPr>
              <a:t>through</a:t>
            </a:r>
            <a:r>
              <a:rPr sz="2900" spc="-95" dirty="0">
                <a:latin typeface="Arial MT"/>
                <a:cs typeface="Arial MT"/>
              </a:rPr>
              <a:t> </a:t>
            </a:r>
            <a:r>
              <a:rPr sz="2900" spc="-45" dirty="0">
                <a:latin typeface="Arial MT"/>
                <a:cs typeface="Arial MT"/>
              </a:rPr>
              <a:t>debate:</a:t>
            </a:r>
            <a:endParaRPr sz="2900">
              <a:latin typeface="Arial MT"/>
              <a:cs typeface="Arial MT"/>
            </a:endParaRPr>
          </a:p>
          <a:p>
            <a:pPr marL="429895" marR="169545" indent="-417830">
              <a:lnSpc>
                <a:spcPct val="84400"/>
              </a:lnSpc>
              <a:spcBef>
                <a:spcPts val="450"/>
              </a:spcBef>
            </a:pPr>
            <a:r>
              <a:rPr sz="2750" dirty="0">
                <a:solidFill>
                  <a:srgbClr val="DD990C"/>
                </a:solidFill>
                <a:latin typeface="Arial MT"/>
                <a:cs typeface="Arial MT"/>
              </a:rPr>
              <a:t>B</a:t>
            </a:r>
            <a:r>
              <a:rPr sz="2750" spc="580" dirty="0">
                <a:solidFill>
                  <a:srgbClr val="DD990C"/>
                </a:solidFill>
                <a:latin typeface="Arial MT"/>
                <a:cs typeface="Arial MT"/>
              </a:rPr>
              <a:t> </a:t>
            </a:r>
            <a:r>
              <a:rPr sz="2750" dirty="0">
                <a:latin typeface="Arial MT"/>
                <a:cs typeface="Arial MT"/>
              </a:rPr>
              <a:t>If</a:t>
            </a:r>
            <a:r>
              <a:rPr sz="2750" spc="-130" dirty="0">
                <a:latin typeface="Arial MT"/>
                <a:cs typeface="Arial MT"/>
              </a:rPr>
              <a:t> </a:t>
            </a:r>
            <a:r>
              <a:rPr sz="2750" spc="-125" dirty="0">
                <a:latin typeface="Arial MT"/>
                <a:cs typeface="Arial MT"/>
              </a:rPr>
              <a:t>an</a:t>
            </a:r>
            <a:r>
              <a:rPr sz="2750" spc="-70" dirty="0">
                <a:latin typeface="Arial MT"/>
                <a:cs typeface="Arial MT"/>
              </a:rPr>
              <a:t> </a:t>
            </a:r>
            <a:r>
              <a:rPr sz="2750" dirty="0">
                <a:latin typeface="Arial MT"/>
                <a:cs typeface="Arial MT"/>
              </a:rPr>
              <a:t>opinion</a:t>
            </a:r>
            <a:r>
              <a:rPr sz="2750" spc="-20" dirty="0">
                <a:latin typeface="Arial MT"/>
                <a:cs typeface="Arial MT"/>
              </a:rPr>
              <a:t> </a:t>
            </a:r>
            <a:r>
              <a:rPr sz="2750" spc="-85" dirty="0">
                <a:latin typeface="Arial MT"/>
                <a:cs typeface="Arial MT"/>
              </a:rPr>
              <a:t>is</a:t>
            </a:r>
            <a:r>
              <a:rPr sz="2750" spc="-105" dirty="0">
                <a:latin typeface="Arial MT"/>
                <a:cs typeface="Arial MT"/>
              </a:rPr>
              <a:t> </a:t>
            </a:r>
            <a:r>
              <a:rPr sz="2750" spc="-45" dirty="0">
                <a:latin typeface="Arial MT"/>
                <a:cs typeface="Arial MT"/>
              </a:rPr>
              <a:t>never</a:t>
            </a:r>
            <a:r>
              <a:rPr sz="2750" spc="-105" dirty="0">
                <a:latin typeface="Arial MT"/>
                <a:cs typeface="Arial MT"/>
              </a:rPr>
              <a:t> </a:t>
            </a:r>
            <a:r>
              <a:rPr sz="2750" spc="-20" dirty="0">
                <a:latin typeface="Arial MT"/>
                <a:cs typeface="Arial MT"/>
              </a:rPr>
              <a:t>challenged,</a:t>
            </a:r>
            <a:r>
              <a:rPr sz="2750" spc="50" dirty="0">
                <a:latin typeface="Arial MT"/>
                <a:cs typeface="Arial MT"/>
              </a:rPr>
              <a:t> </a:t>
            </a:r>
            <a:r>
              <a:rPr sz="2750" spc="-35" dirty="0">
                <a:latin typeface="Arial MT"/>
                <a:cs typeface="Arial MT"/>
              </a:rPr>
              <a:t>people </a:t>
            </a:r>
            <a:r>
              <a:rPr sz="3250" spc="-434" dirty="0">
                <a:latin typeface="Arial MT"/>
                <a:cs typeface="Arial MT"/>
              </a:rPr>
              <a:t>may</a:t>
            </a:r>
            <a:r>
              <a:rPr sz="3250" spc="-75" dirty="0">
                <a:latin typeface="Arial MT"/>
                <a:cs typeface="Arial MT"/>
              </a:rPr>
              <a:t> </a:t>
            </a:r>
            <a:r>
              <a:rPr sz="3250" spc="-310" dirty="0">
                <a:latin typeface="Arial MT"/>
                <a:cs typeface="Arial MT"/>
              </a:rPr>
              <a:t>accept</a:t>
            </a:r>
            <a:r>
              <a:rPr sz="3250" spc="40" dirty="0">
                <a:latin typeface="Arial MT"/>
                <a:cs typeface="Arial MT"/>
              </a:rPr>
              <a:t> </a:t>
            </a:r>
            <a:r>
              <a:rPr sz="3250" spc="-85" dirty="0">
                <a:latin typeface="Arial MT"/>
                <a:cs typeface="Arial MT"/>
              </a:rPr>
              <a:t>it</a:t>
            </a:r>
            <a:r>
              <a:rPr sz="3250" spc="-175" dirty="0">
                <a:latin typeface="Arial MT"/>
                <a:cs typeface="Arial MT"/>
              </a:rPr>
              <a:t> </a:t>
            </a:r>
            <a:r>
              <a:rPr sz="3250" spc="-300" dirty="0">
                <a:latin typeface="Arial MT"/>
                <a:cs typeface="Arial MT"/>
              </a:rPr>
              <a:t>mechanically</a:t>
            </a:r>
            <a:r>
              <a:rPr sz="3250" spc="245" dirty="0">
                <a:latin typeface="Arial MT"/>
                <a:cs typeface="Arial MT"/>
              </a:rPr>
              <a:t> </a:t>
            </a:r>
            <a:r>
              <a:rPr sz="3250" spc="-85" dirty="0">
                <a:latin typeface="Arial MT"/>
                <a:cs typeface="Arial MT"/>
              </a:rPr>
              <a:t>without </a:t>
            </a:r>
            <a:r>
              <a:rPr sz="3250" spc="-295" dirty="0">
                <a:latin typeface="Arial MT"/>
                <a:cs typeface="Arial MT"/>
              </a:rPr>
              <a:t>understanding</a:t>
            </a:r>
            <a:r>
              <a:rPr sz="3250" spc="270" dirty="0">
                <a:latin typeface="Arial MT"/>
                <a:cs typeface="Arial MT"/>
              </a:rPr>
              <a:t> </a:t>
            </a:r>
            <a:r>
              <a:rPr sz="3250" spc="-370" dirty="0">
                <a:latin typeface="Arial MT"/>
                <a:cs typeface="Arial MT"/>
              </a:rPr>
              <a:t>why</a:t>
            </a:r>
            <a:r>
              <a:rPr sz="3250" spc="-195" dirty="0">
                <a:latin typeface="Arial MT"/>
                <a:cs typeface="Arial MT"/>
              </a:rPr>
              <a:t> </a:t>
            </a:r>
            <a:r>
              <a:rPr sz="3250" spc="-85" dirty="0">
                <a:latin typeface="Arial MT"/>
                <a:cs typeface="Arial MT"/>
              </a:rPr>
              <a:t>it</a:t>
            </a:r>
            <a:r>
              <a:rPr sz="3250" spc="-165" dirty="0">
                <a:latin typeface="Arial MT"/>
                <a:cs typeface="Arial MT"/>
              </a:rPr>
              <a:t> </a:t>
            </a:r>
            <a:r>
              <a:rPr sz="3250" spc="-220" dirty="0">
                <a:latin typeface="Arial MT"/>
                <a:cs typeface="Arial MT"/>
              </a:rPr>
              <a:t>is</a:t>
            </a:r>
            <a:r>
              <a:rPr sz="3250" spc="-160" dirty="0">
                <a:latin typeface="Arial MT"/>
                <a:cs typeface="Arial MT"/>
              </a:rPr>
              <a:t> </a:t>
            </a:r>
            <a:r>
              <a:rPr sz="3250" spc="-45" dirty="0">
                <a:latin typeface="Arial MT"/>
                <a:cs typeface="Arial MT"/>
              </a:rPr>
              <a:t>true.</a:t>
            </a:r>
            <a:endParaRPr sz="32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00758" y="5249333"/>
            <a:ext cx="6781165" cy="171068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26720">
              <a:lnSpc>
                <a:spcPts val="3415"/>
              </a:lnSpc>
              <a:spcBef>
                <a:spcPts val="114"/>
              </a:spcBef>
            </a:pPr>
            <a:r>
              <a:rPr sz="2900" spc="-140" dirty="0">
                <a:latin typeface="Arial MT"/>
                <a:cs typeface="Arial MT"/>
              </a:rPr>
              <a:t>Freedom</a:t>
            </a:r>
            <a:r>
              <a:rPr sz="2900" spc="-60" dirty="0">
                <a:latin typeface="Arial MT"/>
                <a:cs typeface="Arial MT"/>
              </a:rPr>
              <a:t> </a:t>
            </a:r>
            <a:r>
              <a:rPr sz="2900" dirty="0">
                <a:latin typeface="Arial MT"/>
                <a:cs typeface="Arial MT"/>
              </a:rPr>
              <a:t>of</a:t>
            </a:r>
            <a:r>
              <a:rPr sz="2900" spc="-200" dirty="0">
                <a:latin typeface="Arial MT"/>
                <a:cs typeface="Arial MT"/>
              </a:rPr>
              <a:t> </a:t>
            </a:r>
            <a:r>
              <a:rPr sz="2900" spc="-35" dirty="0">
                <a:latin typeface="Arial MT"/>
                <a:cs typeface="Arial MT"/>
              </a:rPr>
              <a:t>thought</a:t>
            </a:r>
            <a:r>
              <a:rPr sz="2900" spc="-120" dirty="0">
                <a:latin typeface="Arial MT"/>
                <a:cs typeface="Arial MT"/>
              </a:rPr>
              <a:t> </a:t>
            </a:r>
            <a:r>
              <a:rPr sz="2900" spc="-100" dirty="0">
                <a:latin typeface="Arial MT"/>
                <a:cs typeface="Arial MT"/>
              </a:rPr>
              <a:t>develops </a:t>
            </a:r>
            <a:r>
              <a:rPr sz="2900" spc="-40" dirty="0">
                <a:latin typeface="Arial MT"/>
                <a:cs typeface="Arial MT"/>
              </a:rPr>
              <a:t>individuals:</a:t>
            </a:r>
            <a:endParaRPr sz="2900">
              <a:latin typeface="Arial MT"/>
              <a:cs typeface="Arial MT"/>
            </a:endParaRPr>
          </a:p>
          <a:p>
            <a:pPr marL="424815" marR="490855" indent="-412750">
              <a:lnSpc>
                <a:spcPct val="84400"/>
              </a:lnSpc>
              <a:spcBef>
                <a:spcPts val="450"/>
              </a:spcBef>
            </a:pPr>
            <a:r>
              <a:rPr sz="2750" dirty="0">
                <a:solidFill>
                  <a:srgbClr val="E29701"/>
                </a:solidFill>
                <a:latin typeface="Arial MT"/>
                <a:cs typeface="Arial MT"/>
              </a:rPr>
              <a:t>B</a:t>
            </a:r>
            <a:r>
              <a:rPr sz="2750" spc="525" dirty="0">
                <a:solidFill>
                  <a:srgbClr val="E29701"/>
                </a:solidFill>
                <a:latin typeface="Arial MT"/>
                <a:cs typeface="Arial MT"/>
              </a:rPr>
              <a:t> </a:t>
            </a:r>
            <a:r>
              <a:rPr sz="2750" spc="-60" dirty="0">
                <a:latin typeface="Arial MT"/>
                <a:cs typeface="Arial MT"/>
              </a:rPr>
              <a:t>Open</a:t>
            </a:r>
            <a:r>
              <a:rPr sz="2750" spc="-130" dirty="0">
                <a:latin typeface="Arial MT"/>
                <a:cs typeface="Arial MT"/>
              </a:rPr>
              <a:t> </a:t>
            </a:r>
            <a:r>
              <a:rPr sz="2750" spc="-35" dirty="0">
                <a:latin typeface="Arial MT"/>
                <a:cs typeface="Arial MT"/>
              </a:rPr>
              <a:t>discussion</a:t>
            </a:r>
            <a:r>
              <a:rPr sz="2750" spc="-45" dirty="0">
                <a:latin typeface="Arial MT"/>
                <a:cs typeface="Arial MT"/>
              </a:rPr>
              <a:t> encourages</a:t>
            </a:r>
            <a:r>
              <a:rPr sz="2750" spc="45" dirty="0">
                <a:latin typeface="Arial MT"/>
                <a:cs typeface="Arial MT"/>
              </a:rPr>
              <a:t> </a:t>
            </a:r>
            <a:r>
              <a:rPr sz="2750" spc="-30" dirty="0">
                <a:latin typeface="Arial MT"/>
                <a:cs typeface="Arial MT"/>
              </a:rPr>
              <a:t>people</a:t>
            </a:r>
            <a:r>
              <a:rPr sz="2750" spc="-165" dirty="0">
                <a:latin typeface="Arial MT"/>
                <a:cs typeface="Arial MT"/>
              </a:rPr>
              <a:t> </a:t>
            </a:r>
            <a:r>
              <a:rPr sz="2750" spc="25" dirty="0">
                <a:latin typeface="Arial MT"/>
                <a:cs typeface="Arial MT"/>
              </a:rPr>
              <a:t>to </a:t>
            </a:r>
            <a:r>
              <a:rPr sz="3250" spc="-180" dirty="0">
                <a:latin typeface="Arial MT"/>
                <a:cs typeface="Arial MT"/>
              </a:rPr>
              <a:t>think,</a:t>
            </a:r>
            <a:r>
              <a:rPr sz="3250" spc="-225" dirty="0">
                <a:latin typeface="Arial MT"/>
                <a:cs typeface="Arial MT"/>
              </a:rPr>
              <a:t> </a:t>
            </a:r>
            <a:r>
              <a:rPr sz="3250" spc="-300" dirty="0">
                <a:latin typeface="Arial MT"/>
                <a:cs typeface="Arial MT"/>
              </a:rPr>
              <a:t>question</a:t>
            </a:r>
            <a:r>
              <a:rPr sz="3250" spc="130" dirty="0">
                <a:latin typeface="Arial MT"/>
                <a:cs typeface="Arial MT"/>
              </a:rPr>
              <a:t> </a:t>
            </a:r>
            <a:r>
              <a:rPr sz="3250" spc="-350" dirty="0">
                <a:latin typeface="Arial MT"/>
                <a:cs typeface="Arial MT"/>
              </a:rPr>
              <a:t>and</a:t>
            </a:r>
            <a:r>
              <a:rPr sz="3250" spc="-195" dirty="0">
                <a:latin typeface="Arial MT"/>
                <a:cs typeface="Arial MT"/>
              </a:rPr>
              <a:t> </a:t>
            </a:r>
            <a:r>
              <a:rPr sz="3250" spc="-315" dirty="0">
                <a:latin typeface="Arial MT"/>
                <a:cs typeface="Arial MT"/>
              </a:rPr>
              <a:t>develop</a:t>
            </a:r>
            <a:r>
              <a:rPr sz="3250" spc="-90" dirty="0">
                <a:latin typeface="Arial MT"/>
                <a:cs typeface="Arial MT"/>
              </a:rPr>
              <a:t> </a:t>
            </a:r>
            <a:r>
              <a:rPr sz="3250" spc="-10" dirty="0">
                <a:latin typeface="Arial MT"/>
                <a:cs typeface="Arial MT"/>
              </a:rPr>
              <a:t>their </a:t>
            </a:r>
            <a:r>
              <a:rPr sz="3250" spc="-320" dirty="0">
                <a:latin typeface="Arial MT"/>
                <a:cs typeface="Arial MT"/>
              </a:rPr>
              <a:t>reasoning.</a:t>
            </a:r>
            <a:endParaRPr sz="3250">
              <a:latin typeface="Arial MT"/>
              <a:cs typeface="Arial M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42860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1609"/>
            <a:ext cx="17469135" cy="978999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011412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475200" cy="97536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5976600" y="9372600"/>
            <a:ext cx="1422400" cy="228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b="1" dirty="0" err="1" smtClean="0"/>
              <a:t>savvy.maam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3195497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627</Words>
  <Application>Microsoft Office PowerPoint</Application>
  <PresentationFormat>Custom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 MT</vt:lpstr>
      <vt:lpstr>Calibri</vt:lpstr>
      <vt:lpstr>Trebuchet MS</vt:lpstr>
      <vt:lpstr>Office Theme</vt:lpstr>
      <vt:lpstr>PowerPoint Presentation</vt:lpstr>
      <vt:lpstr>The Ideal of Freedom Nelson Mandela</vt:lpstr>
      <vt:lpstr>The Ideal of Freedom</vt:lpstr>
      <vt:lpstr>What is Freedom?</vt:lpstr>
      <vt:lpstr>Sources of Constraints Constraints can come from:</vt:lpstr>
      <vt:lpstr>Why Do We Need Constraints?</vt:lpstr>
      <vt:lpstr>Harm Principle J.S. Mill</vt:lpstr>
      <vt:lpstr>Two Dimensions of Freedom</vt:lpstr>
      <vt:lpstr>Freedom of Expression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6</cp:revision>
  <dcterms:created xsi:type="dcterms:W3CDTF">2026-09-15T16:28:47Z</dcterms:created>
  <dcterms:modified xsi:type="dcterms:W3CDTF">2026-09-17T07:03:38Z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2026-09-15T00:00:00Z</vt:filetime>
  </property>
  <property fmtid="{D5CDD505-2E9C-101B-9397-08002B2CF9AE}" pid="4" name="LastSaved">
    <vt:filetime>2026-09-15T00:00:00Z</vt:filetime>
  </property>
</Properties>
</file>